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1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8" r:id="rId1"/>
    <p:sldMasterId id="2147483701" r:id="rId2"/>
    <p:sldMasterId id="2147483711" r:id="rId3"/>
  </p:sldMasterIdLst>
  <p:notesMasterIdLst>
    <p:notesMasterId r:id="rId36"/>
  </p:notesMasterIdLst>
  <p:handoutMasterIdLst>
    <p:handoutMasterId r:id="rId37"/>
  </p:handoutMasterIdLst>
  <p:sldIdLst>
    <p:sldId id="534" r:id="rId4"/>
    <p:sldId id="416" r:id="rId5"/>
    <p:sldId id="503" r:id="rId6"/>
    <p:sldId id="452" r:id="rId7"/>
    <p:sldId id="453" r:id="rId8"/>
    <p:sldId id="454" r:id="rId9"/>
    <p:sldId id="479" r:id="rId10"/>
    <p:sldId id="504" r:id="rId11"/>
    <p:sldId id="505" r:id="rId12"/>
    <p:sldId id="506" r:id="rId13"/>
    <p:sldId id="508" r:id="rId14"/>
    <p:sldId id="507" r:id="rId15"/>
    <p:sldId id="509" r:id="rId16"/>
    <p:sldId id="519" r:id="rId17"/>
    <p:sldId id="510" r:id="rId18"/>
    <p:sldId id="512" r:id="rId19"/>
    <p:sldId id="513" r:id="rId20"/>
    <p:sldId id="532" r:id="rId21"/>
    <p:sldId id="514" r:id="rId22"/>
    <p:sldId id="515" r:id="rId23"/>
    <p:sldId id="517" r:id="rId24"/>
    <p:sldId id="516" r:id="rId25"/>
    <p:sldId id="518" r:id="rId26"/>
    <p:sldId id="521" r:id="rId27"/>
    <p:sldId id="533" r:id="rId28"/>
    <p:sldId id="523" r:id="rId29"/>
    <p:sldId id="524" r:id="rId30"/>
    <p:sldId id="526" r:id="rId31"/>
    <p:sldId id="525" r:id="rId32"/>
    <p:sldId id="527" r:id="rId33"/>
    <p:sldId id="528" r:id="rId34"/>
    <p:sldId id="529" r:id="rId35"/>
  </p:sldIdLst>
  <p:sldSz cx="12192000" cy="6858000"/>
  <p:notesSz cx="7019925" cy="9305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6FAFC"/>
    <a:srgbClr val="D37D28"/>
    <a:srgbClr val="94A545"/>
    <a:srgbClr val="4799B5"/>
    <a:srgbClr val="000000"/>
    <a:srgbClr val="3C7E94"/>
    <a:srgbClr val="BA6324"/>
    <a:srgbClr val="788D36"/>
    <a:srgbClr val="878A8B"/>
    <a:srgbClr val="558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88874" autoAdjust="0"/>
  </p:normalViewPr>
  <p:slideViewPr>
    <p:cSldViewPr snapToGrid="0" showGuides="1">
      <p:cViewPr varScale="1">
        <p:scale>
          <a:sx n="40" d="100"/>
          <a:sy n="40" d="100"/>
        </p:scale>
        <p:origin x="306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49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4" d="100"/>
        <a:sy n="94" d="100"/>
      </p:scale>
      <p:origin x="0" y="-1584"/>
    </p:cViewPr>
  </p:sorterViewPr>
  <p:notesViewPr>
    <p:cSldViewPr snapToGrid="0">
      <p:cViewPr varScale="1">
        <p:scale>
          <a:sx n="65" d="100"/>
          <a:sy n="65" d="100"/>
        </p:scale>
        <p:origin x="325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schirle\Dropbox\2018-19\2018-TZ-ASPIRES\Nutrition\Modeling\DoubleBurdenOutputv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schirle\Dropbox\2018-19\2018-TZ-ASPIRES\Nutrition\Modeling\TZA%20Nutrition%20(probit%20%20with%20svy%20wts)%208feb19-DT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schirle\Dropbox\2018-19\2018-TZ-ASPIRES\Nutrition\Modeling\DoubleBurdenOutputv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schirle\Dropbox\2018-19\2018-TZ-ASPIRES\Nutrition\Modeling\DoubleBurdenOutputv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schirle\Dropbox\2018-19\2018-TZ-ASPIRES\Nutrition\Modeling\DoubleBurdenOutputv4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schirle\Dropbox\2018-19\2018-TZ-ASPIRES\Nutrition\Modeling\DoubleBurdenOutputv4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schirle\Dropbox\2018-19\2018-TZ-ASPIRES\Nutrition\Modeling\DoubleBurdenOutputv4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schirle\Dropbox\2018-19\2018-TZ-ASPIRES\Nutrition\Modeling\DoubleBurdenOutputv4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schirle\Dropbox\2018-19\2018-TZ-ASPIRES\Nutrition\Modeling\DoubleBurdenOutputv4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schirle\Dropbox\2018-19\2018-TZ-ASPIRES\Nutrition\Modeling\TZA%20Nutrition%20(probit%20%20with%20svy%20wts)%208feb19-DT.xlsx" TargetMode="Externa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2008/09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Restricted!$A$39:$A$42</c:f>
              <c:strCache>
                <c:ptCount val="4"/>
                <c:pt idx="0">
                  <c:v>No stunting/under or over/obese </c:v>
                </c:pt>
                <c:pt idx="1">
                  <c:v>Only stunting/under </c:v>
                </c:pt>
                <c:pt idx="2">
                  <c:v>Only over/obese </c:v>
                </c:pt>
                <c:pt idx="3">
                  <c:v>Both stunting/under and over/obese </c:v>
                </c:pt>
              </c:strCache>
            </c:strRef>
          </c:cat>
          <c:val>
            <c:numRef>
              <c:f>Restricted!$G$39:$G$42</c:f>
              <c:numCache>
                <c:formatCode>0.00</c:formatCode>
                <c:ptCount val="4"/>
                <c:pt idx="0">
                  <c:v>0.2837404</c:v>
                </c:pt>
                <c:pt idx="1">
                  <c:v>0.40776960000000001</c:v>
                </c:pt>
                <c:pt idx="2">
                  <c:v>0.16853779999999999</c:v>
                </c:pt>
                <c:pt idx="3">
                  <c:v>0.1399522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FE-4C56-87B7-C5580E11BD9A}"/>
            </c:ext>
          </c:extLst>
        </c:ser>
        <c:ser>
          <c:idx val="1"/>
          <c:order val="1"/>
          <c:tx>
            <c:v>2014/15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Restricted!$A$39:$A$42</c:f>
              <c:strCache>
                <c:ptCount val="4"/>
                <c:pt idx="0">
                  <c:v>No stunting/under or over/obese </c:v>
                </c:pt>
                <c:pt idx="1">
                  <c:v>Only stunting/under </c:v>
                </c:pt>
                <c:pt idx="2">
                  <c:v>Only over/obese </c:v>
                </c:pt>
                <c:pt idx="3">
                  <c:v>Both stunting/under and over/obese </c:v>
                </c:pt>
              </c:strCache>
            </c:strRef>
          </c:cat>
          <c:val>
            <c:numRef>
              <c:f>Restricted!$C$39:$C$42</c:f>
              <c:numCache>
                <c:formatCode>0.00</c:formatCode>
                <c:ptCount val="4"/>
                <c:pt idx="0">
                  <c:v>0.33603430000000001</c:v>
                </c:pt>
                <c:pt idx="1">
                  <c:v>0.30099009999999998</c:v>
                </c:pt>
                <c:pt idx="2">
                  <c:v>0.2442127</c:v>
                </c:pt>
                <c:pt idx="3">
                  <c:v>0.1187629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FE-4C56-87B7-C5580E11BD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88116063"/>
        <c:axId val="1888113983"/>
      </c:barChart>
      <c:catAx>
        <c:axId val="18881160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8113983"/>
        <c:crosses val="autoZero"/>
        <c:auto val="1"/>
        <c:lblAlgn val="ctr"/>
        <c:lblOffset val="100"/>
        <c:noMultiLvlLbl val="0"/>
      </c:catAx>
      <c:valAx>
        <c:axId val="1888113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% of households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81160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972-4678-867B-018A31659930}"/>
              </c:ext>
            </c:extLst>
          </c:dPt>
          <c:cat>
            <c:strRef>
              <c:f>Sheet1!$E$12:$F$12</c:f>
              <c:strCache>
                <c:ptCount val="2"/>
                <c:pt idx="0">
                  <c:v>20th </c:v>
                </c:pt>
                <c:pt idx="1">
                  <c:v>80th</c:v>
                </c:pt>
              </c:strCache>
            </c:strRef>
          </c:cat>
          <c:val>
            <c:numRef>
              <c:f>Sheet1!$E$20:$F$20</c:f>
              <c:numCache>
                <c:formatCode>General</c:formatCode>
                <c:ptCount val="2"/>
                <c:pt idx="0">
                  <c:v>0.11360240000000001</c:v>
                </c:pt>
                <c:pt idx="1">
                  <c:v>0.59984710000000008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972-4678-867B-018A316599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92635520"/>
        <c:axId val="892638432"/>
      </c:barChart>
      <c:catAx>
        <c:axId val="892635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2638432"/>
        <c:crosses val="autoZero"/>
        <c:auto val="1"/>
        <c:lblAlgn val="ctr"/>
        <c:lblOffset val="100"/>
        <c:noMultiLvlLbl val="0"/>
      </c:catAx>
      <c:valAx>
        <c:axId val="892638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Total processed food share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2635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2008/09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Restricted!$A$39:$A$42</c:f>
              <c:strCache>
                <c:ptCount val="4"/>
                <c:pt idx="0">
                  <c:v>No stunting/under or over/obese </c:v>
                </c:pt>
                <c:pt idx="1">
                  <c:v>Only stunting/under </c:v>
                </c:pt>
                <c:pt idx="2">
                  <c:v>Only over/obese </c:v>
                </c:pt>
                <c:pt idx="3">
                  <c:v>Both stunting/under and over/obese </c:v>
                </c:pt>
              </c:strCache>
            </c:strRef>
          </c:cat>
          <c:val>
            <c:numRef>
              <c:f>Restricted!$G$39:$G$42</c:f>
              <c:numCache>
                <c:formatCode>0.00</c:formatCode>
                <c:ptCount val="4"/>
                <c:pt idx="0">
                  <c:v>0.2837404</c:v>
                </c:pt>
                <c:pt idx="1">
                  <c:v>0.40776960000000001</c:v>
                </c:pt>
                <c:pt idx="2">
                  <c:v>0.16853779999999999</c:v>
                </c:pt>
                <c:pt idx="3">
                  <c:v>0.1399522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FE-4C56-87B7-C5580E11BD9A}"/>
            </c:ext>
          </c:extLst>
        </c:ser>
        <c:ser>
          <c:idx val="1"/>
          <c:order val="1"/>
          <c:tx>
            <c:v>2014/15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Restricted!$A$39:$A$42</c:f>
              <c:strCache>
                <c:ptCount val="4"/>
                <c:pt idx="0">
                  <c:v>No stunting/under or over/obese </c:v>
                </c:pt>
                <c:pt idx="1">
                  <c:v>Only stunting/under </c:v>
                </c:pt>
                <c:pt idx="2">
                  <c:v>Only over/obese </c:v>
                </c:pt>
                <c:pt idx="3">
                  <c:v>Both stunting/under and over/obese </c:v>
                </c:pt>
              </c:strCache>
            </c:strRef>
          </c:cat>
          <c:val>
            <c:numRef>
              <c:f>Restricted!$C$39:$C$42</c:f>
              <c:numCache>
                <c:formatCode>0.00</c:formatCode>
                <c:ptCount val="4"/>
                <c:pt idx="0">
                  <c:v>0.33603430000000001</c:v>
                </c:pt>
                <c:pt idx="1">
                  <c:v>0.30099009999999998</c:v>
                </c:pt>
                <c:pt idx="2">
                  <c:v>0.2442127</c:v>
                </c:pt>
                <c:pt idx="3">
                  <c:v>0.1187629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FE-4C56-87B7-C5580E11BD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88116063"/>
        <c:axId val="1888113983"/>
      </c:barChart>
      <c:catAx>
        <c:axId val="18881160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8113983"/>
        <c:crosses val="autoZero"/>
        <c:auto val="1"/>
        <c:lblAlgn val="ctr"/>
        <c:lblOffset val="100"/>
        <c:noMultiLvlLbl val="0"/>
      </c:catAx>
      <c:valAx>
        <c:axId val="1888113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% of households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81160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2008/09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D55-4CBC-9A02-7FC91D778BC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D55-4CBC-9A02-7FC91D778BC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D55-4CBC-9A02-7FC91D778BC5}"/>
              </c:ext>
            </c:extLst>
          </c:dPt>
          <c:cat>
            <c:strRef>
              <c:f>Restricted!$A$39:$A$42</c:f>
              <c:strCache>
                <c:ptCount val="4"/>
                <c:pt idx="0">
                  <c:v>No stunting/under or over/obese </c:v>
                </c:pt>
                <c:pt idx="1">
                  <c:v>Only stunting/under </c:v>
                </c:pt>
                <c:pt idx="2">
                  <c:v>Only over/obese </c:v>
                </c:pt>
                <c:pt idx="3">
                  <c:v>Both stunting/under and over/obese </c:v>
                </c:pt>
              </c:strCache>
            </c:strRef>
          </c:cat>
          <c:val>
            <c:numRef>
              <c:f>Restricted!$G$39:$G$42</c:f>
              <c:numCache>
                <c:formatCode>0.00</c:formatCode>
                <c:ptCount val="4"/>
                <c:pt idx="0">
                  <c:v>0.2837404</c:v>
                </c:pt>
                <c:pt idx="1">
                  <c:v>0.40776960000000001</c:v>
                </c:pt>
                <c:pt idx="2">
                  <c:v>0.16853779999999999</c:v>
                </c:pt>
                <c:pt idx="3">
                  <c:v>0.1399522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FE-4C56-87B7-C5580E11BD9A}"/>
            </c:ext>
          </c:extLst>
        </c:ser>
        <c:ser>
          <c:idx val="1"/>
          <c:order val="1"/>
          <c:tx>
            <c:v>2014/15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D55-4CBC-9A02-7FC91D778BC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D55-4CBC-9A02-7FC91D778BC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D55-4CBC-9A02-7FC91D778BC5}"/>
              </c:ext>
            </c:extLst>
          </c:dPt>
          <c:cat>
            <c:strRef>
              <c:f>Restricted!$A$39:$A$42</c:f>
              <c:strCache>
                <c:ptCount val="4"/>
                <c:pt idx="0">
                  <c:v>No stunting/under or over/obese </c:v>
                </c:pt>
                <c:pt idx="1">
                  <c:v>Only stunting/under </c:v>
                </c:pt>
                <c:pt idx="2">
                  <c:v>Only over/obese </c:v>
                </c:pt>
                <c:pt idx="3">
                  <c:v>Both stunting/under and over/obese </c:v>
                </c:pt>
              </c:strCache>
            </c:strRef>
          </c:cat>
          <c:val>
            <c:numRef>
              <c:f>Restricted!$C$39:$C$42</c:f>
              <c:numCache>
                <c:formatCode>0.00</c:formatCode>
                <c:ptCount val="4"/>
                <c:pt idx="0">
                  <c:v>0.33603430000000001</c:v>
                </c:pt>
                <c:pt idx="1">
                  <c:v>0.30099009999999998</c:v>
                </c:pt>
                <c:pt idx="2">
                  <c:v>0.2442127</c:v>
                </c:pt>
                <c:pt idx="3">
                  <c:v>0.1187629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FE-4C56-87B7-C5580E11BD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88116063"/>
        <c:axId val="1888113983"/>
      </c:barChart>
      <c:catAx>
        <c:axId val="18881160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8113983"/>
        <c:crosses val="autoZero"/>
        <c:auto val="1"/>
        <c:lblAlgn val="ctr"/>
        <c:lblOffset val="100"/>
        <c:noMultiLvlLbl val="0"/>
      </c:catAx>
      <c:valAx>
        <c:axId val="1888113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% of households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81160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2008/09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D55-4CBC-9A02-7FC91D778BC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A9F-4092-9FFE-EF173050C56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D55-4CBC-9A02-7FC91D778BC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D55-4CBC-9A02-7FC91D778BC5}"/>
              </c:ext>
            </c:extLst>
          </c:dPt>
          <c:cat>
            <c:strRef>
              <c:f>Restricted!$A$39:$A$42</c:f>
              <c:strCache>
                <c:ptCount val="4"/>
                <c:pt idx="0">
                  <c:v>No stunting/under or over/obese </c:v>
                </c:pt>
                <c:pt idx="1">
                  <c:v>Only stunting/under </c:v>
                </c:pt>
                <c:pt idx="2">
                  <c:v>Only over/obese </c:v>
                </c:pt>
                <c:pt idx="3">
                  <c:v>Both stunting/under and over/obese </c:v>
                </c:pt>
              </c:strCache>
            </c:strRef>
          </c:cat>
          <c:val>
            <c:numRef>
              <c:f>Restricted!$G$39:$G$42</c:f>
              <c:numCache>
                <c:formatCode>0.00</c:formatCode>
                <c:ptCount val="4"/>
                <c:pt idx="0">
                  <c:v>0.2837404</c:v>
                </c:pt>
                <c:pt idx="1">
                  <c:v>0.40776960000000001</c:v>
                </c:pt>
                <c:pt idx="2">
                  <c:v>0.16853779999999999</c:v>
                </c:pt>
                <c:pt idx="3">
                  <c:v>0.1399522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FE-4C56-87B7-C5580E11BD9A}"/>
            </c:ext>
          </c:extLst>
        </c:ser>
        <c:ser>
          <c:idx val="1"/>
          <c:order val="1"/>
          <c:tx>
            <c:v>2014/15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DA9F-4092-9FFE-EF173050C56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D55-4CBC-9A02-7FC91D778BC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D55-4CBC-9A02-7FC91D778BC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D55-4CBC-9A02-7FC91D778BC5}"/>
              </c:ext>
            </c:extLst>
          </c:dPt>
          <c:cat>
            <c:strRef>
              <c:f>Restricted!$A$39:$A$42</c:f>
              <c:strCache>
                <c:ptCount val="4"/>
                <c:pt idx="0">
                  <c:v>No stunting/under or over/obese </c:v>
                </c:pt>
                <c:pt idx="1">
                  <c:v>Only stunting/under </c:v>
                </c:pt>
                <c:pt idx="2">
                  <c:v>Only over/obese </c:v>
                </c:pt>
                <c:pt idx="3">
                  <c:v>Both stunting/under and over/obese </c:v>
                </c:pt>
              </c:strCache>
            </c:strRef>
          </c:cat>
          <c:val>
            <c:numRef>
              <c:f>Restricted!$C$39:$C$42</c:f>
              <c:numCache>
                <c:formatCode>0.00</c:formatCode>
                <c:ptCount val="4"/>
                <c:pt idx="0">
                  <c:v>0.33603430000000001</c:v>
                </c:pt>
                <c:pt idx="1">
                  <c:v>0.30099009999999998</c:v>
                </c:pt>
                <c:pt idx="2">
                  <c:v>0.2442127</c:v>
                </c:pt>
                <c:pt idx="3">
                  <c:v>0.1187629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FE-4C56-87B7-C5580E11BD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88116063"/>
        <c:axId val="1888113983"/>
      </c:barChart>
      <c:catAx>
        <c:axId val="18881160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8113983"/>
        <c:crosses val="autoZero"/>
        <c:auto val="1"/>
        <c:lblAlgn val="ctr"/>
        <c:lblOffset val="100"/>
        <c:noMultiLvlLbl val="0"/>
      </c:catAx>
      <c:valAx>
        <c:axId val="1888113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% of households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81160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216-4104-9C0E-8C41DA34C06D}"/>
              </c:ext>
            </c:extLst>
          </c:dPt>
          <c:cat>
            <c:strRef>
              <c:f>Restricted!$Y$39:$Z$39</c:f>
              <c:strCache>
                <c:ptCount val="2"/>
                <c:pt idx="0">
                  <c:v>2008/09</c:v>
                </c:pt>
                <c:pt idx="1">
                  <c:v>2014/15</c:v>
                </c:pt>
              </c:strCache>
            </c:strRef>
          </c:cat>
          <c:val>
            <c:numRef>
              <c:f>Restricted!$Y$40:$Z$40</c:f>
              <c:numCache>
                <c:formatCode>General</c:formatCode>
                <c:ptCount val="2"/>
                <c:pt idx="0">
                  <c:v>0.41331624525222083</c:v>
                </c:pt>
                <c:pt idx="1">
                  <c:v>0.81136455983103772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16-4104-9C0E-8C41DA34C0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99949952"/>
        <c:axId val="899943712"/>
      </c:barChart>
      <c:catAx>
        <c:axId val="899949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9943712"/>
        <c:crosses val="autoZero"/>
        <c:auto val="1"/>
        <c:lblAlgn val="ctr"/>
        <c:lblOffset val="100"/>
        <c:noMultiLvlLbl val="0"/>
      </c:catAx>
      <c:valAx>
        <c:axId val="899943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Ratio, </a:t>
                </a:r>
                <a:r>
                  <a:rPr lang="en-US" sz="1800" dirty="0" err="1" smtClean="0"/>
                  <a:t>over:under</a:t>
                </a:r>
                <a:r>
                  <a:rPr lang="en-US" sz="1800" baseline="0" dirty="0" smtClean="0"/>
                  <a:t> </a:t>
                </a:r>
                <a:r>
                  <a:rPr lang="en-US" sz="1800" baseline="0" dirty="0"/>
                  <a:t>at HH </a:t>
                </a:r>
                <a:r>
                  <a:rPr lang="en-US" sz="1800" baseline="0" dirty="0" smtClean="0"/>
                  <a:t>level</a:t>
                </a:r>
                <a:endParaRPr lang="en-US" sz="1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9949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216-4104-9C0E-8C41DA34C06D}"/>
              </c:ext>
            </c:extLst>
          </c:dPt>
          <c:cat>
            <c:strRef>
              <c:f>Restricted!$Y$39:$Z$39</c:f>
              <c:strCache>
                <c:ptCount val="2"/>
                <c:pt idx="0">
                  <c:v>2008/09</c:v>
                </c:pt>
                <c:pt idx="1">
                  <c:v>2014/15</c:v>
                </c:pt>
              </c:strCache>
            </c:strRef>
          </c:cat>
          <c:val>
            <c:numRef>
              <c:f>Restricted!$Y$40:$Z$40</c:f>
              <c:numCache>
                <c:formatCode>General</c:formatCode>
                <c:ptCount val="2"/>
                <c:pt idx="0">
                  <c:v>0.41331624525222083</c:v>
                </c:pt>
                <c:pt idx="1">
                  <c:v>0.81136455983103772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16-4104-9C0E-8C41DA34C0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99949952"/>
        <c:axId val="899943712"/>
      </c:barChart>
      <c:catAx>
        <c:axId val="899949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9943712"/>
        <c:crosses val="autoZero"/>
        <c:auto val="1"/>
        <c:lblAlgn val="ctr"/>
        <c:lblOffset val="100"/>
        <c:noMultiLvlLbl val="0"/>
      </c:catAx>
      <c:valAx>
        <c:axId val="899943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Ratio, </a:t>
                </a:r>
                <a:r>
                  <a:rPr lang="en-US" sz="1800" dirty="0" err="1" smtClean="0"/>
                  <a:t>over:under</a:t>
                </a:r>
                <a:r>
                  <a:rPr lang="en-US" sz="1800" baseline="0" dirty="0" smtClean="0"/>
                  <a:t> </a:t>
                </a:r>
                <a:r>
                  <a:rPr lang="en-US" sz="1800" baseline="0" dirty="0"/>
                  <a:t>at HH </a:t>
                </a:r>
                <a:r>
                  <a:rPr lang="en-US" sz="1800" baseline="0" dirty="0" smtClean="0"/>
                  <a:t>level</a:t>
                </a:r>
                <a:endParaRPr lang="en-US" sz="1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9949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2008/09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Restricted!$A$94:$A$96</c:f>
              <c:strCache>
                <c:ptCount val="3"/>
                <c:pt idx="0">
                  <c:v>7-59 mths</c:v>
                </c:pt>
                <c:pt idx="1">
                  <c:v>5-10 years</c:v>
                </c:pt>
                <c:pt idx="2">
                  <c:v>11-15 years</c:v>
                </c:pt>
              </c:strCache>
            </c:strRef>
          </c:cat>
          <c:val>
            <c:numRef>
              <c:f>(Restricted!$G$53,Restricted!$G$65,Restricted!$G$76)</c:f>
              <c:numCache>
                <c:formatCode>0.000</c:formatCode>
                <c:ptCount val="3"/>
                <c:pt idx="0">
                  <c:v>1.9918000000000002E-2</c:v>
                </c:pt>
                <c:pt idx="1">
                  <c:v>2.1744800000000002E-2</c:v>
                </c:pt>
                <c:pt idx="2">
                  <c:v>1.0850800000000001E-2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0C-4942-8455-845DA49126C4}"/>
            </c:ext>
          </c:extLst>
        </c:ser>
        <c:ser>
          <c:idx val="1"/>
          <c:order val="1"/>
          <c:tx>
            <c:v>2014/15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Restricted!$A$94:$A$96</c:f>
              <c:strCache>
                <c:ptCount val="3"/>
                <c:pt idx="0">
                  <c:v>7-59 mths</c:v>
                </c:pt>
                <c:pt idx="1">
                  <c:v>5-10 years</c:v>
                </c:pt>
                <c:pt idx="2">
                  <c:v>11-15 years</c:v>
                </c:pt>
              </c:strCache>
            </c:strRef>
          </c:cat>
          <c:val>
            <c:numRef>
              <c:f>(Restricted!$C$53,Restricted!$C$65,Restricted!$C$76)</c:f>
              <c:numCache>
                <c:formatCode>0.000</c:formatCode>
                <c:ptCount val="3"/>
                <c:pt idx="0">
                  <c:v>1.6357500000000001E-2</c:v>
                </c:pt>
                <c:pt idx="1">
                  <c:v>1.2899799999999999E-2</c:v>
                </c:pt>
                <c:pt idx="2">
                  <c:v>5.1764000000000003E-3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0C-4942-8455-845DA49126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24965983"/>
        <c:axId val="1524963071"/>
      </c:barChart>
      <c:catAx>
        <c:axId val="15249659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4963071"/>
        <c:crosses val="autoZero"/>
        <c:auto val="1"/>
        <c:lblAlgn val="ctr"/>
        <c:lblOffset val="100"/>
        <c:noMultiLvlLbl val="0"/>
      </c:catAx>
      <c:valAx>
        <c:axId val="15249630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% of individuals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49659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2008/09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Restricted!$A$94:$A$96</c:f>
              <c:strCache>
                <c:ptCount val="3"/>
                <c:pt idx="0">
                  <c:v>7-59 mths</c:v>
                </c:pt>
                <c:pt idx="1">
                  <c:v>5-10 years</c:v>
                </c:pt>
                <c:pt idx="2">
                  <c:v>11-15 years</c:v>
                </c:pt>
              </c:strCache>
            </c:strRef>
          </c:cat>
          <c:val>
            <c:numRef>
              <c:f>(Restricted!$G$53,Restricted!$G$65,Restricted!$G$76)</c:f>
              <c:numCache>
                <c:formatCode>0.000</c:formatCode>
                <c:ptCount val="3"/>
                <c:pt idx="0">
                  <c:v>1.9918000000000002E-2</c:v>
                </c:pt>
                <c:pt idx="1">
                  <c:v>2.1744800000000002E-2</c:v>
                </c:pt>
                <c:pt idx="2">
                  <c:v>1.0850800000000001E-2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8E-473E-AAD8-1FB4F4D1A6C5}"/>
            </c:ext>
          </c:extLst>
        </c:ser>
        <c:ser>
          <c:idx val="1"/>
          <c:order val="1"/>
          <c:tx>
            <c:v>2014/15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Restricted!$A$94:$A$96</c:f>
              <c:strCache>
                <c:ptCount val="3"/>
                <c:pt idx="0">
                  <c:v>7-59 mths</c:v>
                </c:pt>
                <c:pt idx="1">
                  <c:v>5-10 years</c:v>
                </c:pt>
                <c:pt idx="2">
                  <c:v>11-15 years</c:v>
                </c:pt>
              </c:strCache>
            </c:strRef>
          </c:cat>
          <c:val>
            <c:numRef>
              <c:f>(Restricted!$C$53,Restricted!$C$65,Restricted!$C$76)</c:f>
              <c:numCache>
                <c:formatCode>0.000</c:formatCode>
                <c:ptCount val="3"/>
                <c:pt idx="0">
                  <c:v>1.6357500000000001E-2</c:v>
                </c:pt>
                <c:pt idx="1">
                  <c:v>1.2899799999999999E-2</c:v>
                </c:pt>
                <c:pt idx="2">
                  <c:v>5.1764000000000003E-3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8E-473E-AAD8-1FB4F4D1A6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24965983"/>
        <c:axId val="1524963071"/>
      </c:barChart>
      <c:catAx>
        <c:axId val="15249659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4963071"/>
        <c:crosses val="autoZero"/>
        <c:auto val="1"/>
        <c:lblAlgn val="ctr"/>
        <c:lblOffset val="100"/>
        <c:noMultiLvlLbl val="0"/>
      </c:catAx>
      <c:valAx>
        <c:axId val="15249630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% of individuals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49659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859-40C9-80B4-FE9353B4B9CE}"/>
              </c:ext>
            </c:extLst>
          </c:dPt>
          <c:cat>
            <c:strRef>
              <c:f>Sheet1!$E$12:$F$12</c:f>
              <c:strCache>
                <c:ptCount val="2"/>
                <c:pt idx="0">
                  <c:v>20th </c:v>
                </c:pt>
                <c:pt idx="1">
                  <c:v>80th</c:v>
                </c:pt>
              </c:strCache>
            </c:strRef>
          </c:cat>
          <c:val>
            <c:numRef>
              <c:f>Sheet1!$E$21:$F$21</c:f>
              <c:numCache>
                <c:formatCode>General</c:formatCode>
                <c:ptCount val="2"/>
                <c:pt idx="0">
                  <c:v>0.18601148000000001</c:v>
                </c:pt>
                <c:pt idx="1">
                  <c:v>0.25814024000000002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859-40C9-80B4-FE9353B4B9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92635520"/>
        <c:axId val="892638432"/>
      </c:barChart>
      <c:catAx>
        <c:axId val="892635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2638432"/>
        <c:crosses val="autoZero"/>
        <c:auto val="1"/>
        <c:lblAlgn val="ctr"/>
        <c:lblOffset val="100"/>
        <c:noMultiLvlLbl val="0"/>
      </c:catAx>
      <c:valAx>
        <c:axId val="892638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 smtClean="0"/>
                  <a:t>Probability of being Overweight/Obese</a:t>
                </a:r>
                <a:endParaRPr lang="en-US" sz="16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2635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0.35784</cdr:x>
      <cdr:y>0.27248</cdr:y>
    </cdr:from>
    <cdr:to>
      <cdr:x>0.5</cdr:x>
      <cdr:y>0.34712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68780" y="1079664"/>
          <a:ext cx="662940" cy="2957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dirty="0" smtClean="0"/>
            <a:t>18%</a:t>
          </a:r>
          <a:endParaRPr lang="en-US" sz="16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1967" cy="465297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334" y="0"/>
            <a:ext cx="3041967" cy="465297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67F5253C-9A75-AF46-ACEE-EAEE5B05D801}" type="datetimeFigureOut">
              <a:rPr lang="en-US" smtClean="0"/>
              <a:pPr/>
              <a:t>2/13/2019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9013"/>
            <a:ext cx="3041967" cy="465297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334" y="8839013"/>
            <a:ext cx="3041967" cy="465297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D1A940B9-CD79-EF4A-961D-7F81D59A96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193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1967" cy="465297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4" y="0"/>
            <a:ext cx="3041967" cy="465297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6B0B5A0C-4C94-FA4D-AE3B-06DAC0064AF4}" type="datetimeFigureOut">
              <a:rPr lang="en-US" smtClean="0"/>
              <a:pPr/>
              <a:t>2/13/2019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207125" cy="34909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7"/>
          </a:xfrm>
          <a:prstGeom prst="rect">
            <a:avLst/>
          </a:prstGeom>
        </p:spPr>
        <p:txBody>
          <a:bodyPr vert="horz" lIns="93287" tIns="46644" rIns="93287" bIns="4664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9013"/>
            <a:ext cx="3041967" cy="465297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4" y="8839013"/>
            <a:ext cx="3041967" cy="465297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DD154D62-D7A5-D248-8B93-7A8623E100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173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54D62-D7A5-D248-8B93-7A8623E1000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13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478345" y="6611159"/>
            <a:ext cx="9634699" cy="196208"/>
          </a:xfrm>
          <a:prstGeom prst="rect">
            <a:avLst/>
          </a:prstGeom>
          <a:noFill/>
          <a:ln w="12700" cap="sq" cmpd="sng">
            <a:noFill/>
            <a:prstDash val="solid"/>
          </a:ln>
        </p:spPr>
        <p:txBody>
          <a:bodyPr wrap="square" rtlCol="0" anchor="t" anchorCtr="0">
            <a:spAutoFit/>
          </a:bodyPr>
          <a:lstStyle/>
          <a:p>
            <a:r>
              <a:rPr lang="en-US" sz="675" b="0" i="1" dirty="0">
                <a:solidFill>
                  <a:schemeClr val="bg1"/>
                </a:solidFill>
                <a:latin typeface="Arial"/>
                <a:cs typeface="Arial"/>
              </a:rPr>
              <a:t>Photo</a:t>
            </a:r>
            <a:r>
              <a:rPr lang="en-US" sz="675" b="0" i="1" baseline="0" dirty="0">
                <a:solidFill>
                  <a:schemeClr val="bg1"/>
                </a:solidFill>
                <a:latin typeface="Arial"/>
                <a:cs typeface="Arial"/>
              </a:rPr>
              <a:t> Credit Goes Here</a:t>
            </a:r>
            <a:endParaRPr lang="en-US" sz="675" b="0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17143" y="5723098"/>
            <a:ext cx="6697133" cy="260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0" i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Photo credit: Name/Organization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603253" y="5175084"/>
            <a:ext cx="10915649" cy="268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362458" y="3829050"/>
            <a:ext cx="9453033" cy="1195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550" baseline="0">
                <a:solidFill>
                  <a:srgbClr val="D37D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OF PRESENTATION GOES HERE AND HERE</a:t>
            </a:r>
          </a:p>
        </p:txBody>
      </p:sp>
    </p:spTree>
    <p:extLst>
      <p:ext uri="{BB962C8B-B14F-4D97-AF65-F5344CB8AC3E}">
        <p14:creationId xmlns:p14="http://schemas.microsoft.com/office/powerpoint/2010/main" val="2099622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EF7F2-0869-484B-B020-57098723F02C}" type="datetimeFigureOut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2/13/2019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360A8-89F5-FD45-8CA5-27335FEFA487}" type="slidenum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694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1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defRPr sz="3120"/>
            </a:lvl1pPr>
            <a:lvl2pPr>
              <a:defRPr sz="2730"/>
            </a:lvl2pPr>
            <a:lvl3pPr>
              <a:defRPr sz="2340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560"/>
            </a:lvl1pPr>
            <a:lvl2pPr marL="445770" indent="0">
              <a:buNone/>
              <a:defRPr sz="1365"/>
            </a:lvl2pPr>
            <a:lvl3pPr marL="891540" indent="0">
              <a:buNone/>
              <a:defRPr sz="1170"/>
            </a:lvl3pPr>
            <a:lvl4pPr marL="1337310" indent="0">
              <a:buNone/>
              <a:defRPr sz="975"/>
            </a:lvl4pPr>
            <a:lvl5pPr marL="1783080" indent="0">
              <a:buNone/>
              <a:defRPr sz="975"/>
            </a:lvl5pPr>
            <a:lvl6pPr marL="2228850" indent="0">
              <a:buNone/>
              <a:defRPr sz="975"/>
            </a:lvl6pPr>
            <a:lvl7pPr marL="2674620" indent="0">
              <a:buNone/>
              <a:defRPr sz="975"/>
            </a:lvl7pPr>
            <a:lvl8pPr marL="3120390" indent="0">
              <a:buNone/>
              <a:defRPr sz="975"/>
            </a:lvl8pPr>
            <a:lvl9pPr marL="3566160" indent="0">
              <a:buNone/>
              <a:defRPr sz="9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EF7F2-0869-484B-B020-57098723F02C}" type="datetimeFigureOut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2/13/2019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360A8-89F5-FD45-8CA5-27335FEFA487}" type="slidenum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441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1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120"/>
            </a:lvl1pPr>
            <a:lvl2pPr marL="445770" indent="0">
              <a:buNone/>
              <a:defRPr sz="2730"/>
            </a:lvl2pPr>
            <a:lvl3pPr marL="891540" indent="0">
              <a:buNone/>
              <a:defRPr sz="2340"/>
            </a:lvl3pPr>
            <a:lvl4pPr marL="1337310" indent="0">
              <a:buNone/>
              <a:defRPr sz="1950"/>
            </a:lvl4pPr>
            <a:lvl5pPr marL="1783080" indent="0">
              <a:buNone/>
              <a:defRPr sz="1950"/>
            </a:lvl5pPr>
            <a:lvl6pPr marL="2228850" indent="0">
              <a:buNone/>
              <a:defRPr sz="1950"/>
            </a:lvl6pPr>
            <a:lvl7pPr marL="2674620" indent="0">
              <a:buNone/>
              <a:defRPr sz="1950"/>
            </a:lvl7pPr>
            <a:lvl8pPr marL="3120390" indent="0">
              <a:buNone/>
              <a:defRPr sz="1950"/>
            </a:lvl8pPr>
            <a:lvl9pPr marL="3566160" indent="0">
              <a:buNone/>
              <a:defRPr sz="19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560"/>
            </a:lvl1pPr>
            <a:lvl2pPr marL="445770" indent="0">
              <a:buNone/>
              <a:defRPr sz="1365"/>
            </a:lvl2pPr>
            <a:lvl3pPr marL="891540" indent="0">
              <a:buNone/>
              <a:defRPr sz="1170"/>
            </a:lvl3pPr>
            <a:lvl4pPr marL="1337310" indent="0">
              <a:buNone/>
              <a:defRPr sz="975"/>
            </a:lvl4pPr>
            <a:lvl5pPr marL="1783080" indent="0">
              <a:buNone/>
              <a:defRPr sz="975"/>
            </a:lvl5pPr>
            <a:lvl6pPr marL="2228850" indent="0">
              <a:buNone/>
              <a:defRPr sz="975"/>
            </a:lvl6pPr>
            <a:lvl7pPr marL="2674620" indent="0">
              <a:buNone/>
              <a:defRPr sz="975"/>
            </a:lvl7pPr>
            <a:lvl8pPr marL="3120390" indent="0">
              <a:buNone/>
              <a:defRPr sz="975"/>
            </a:lvl8pPr>
            <a:lvl9pPr marL="3566160" indent="0">
              <a:buNone/>
              <a:defRPr sz="9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EF7F2-0869-484B-B020-57098723F02C}" type="datetimeFigureOut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2/13/2019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360A8-89F5-FD45-8CA5-27335FEFA487}" type="slidenum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818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EF7F2-0869-484B-B020-57098723F02C}" type="datetimeFigureOut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2/13/2019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360A8-89F5-FD45-8CA5-27335FEFA487}" type="slidenum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447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EF7F2-0869-484B-B020-57098723F02C}" type="datetimeFigureOut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2/13/2019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360A8-89F5-FD45-8CA5-27335FEFA487}" type="slidenum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336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27038"/>
            <a:ext cx="10464800" cy="6413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95400"/>
            <a:ext cx="10464800" cy="4191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22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871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58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40"/>
            </a:lvl1pPr>
            <a:lvl2pPr marL="445770" indent="0" algn="ctr">
              <a:buNone/>
              <a:defRPr sz="1950"/>
            </a:lvl2pPr>
            <a:lvl3pPr marL="891540" indent="0" algn="ctr">
              <a:buNone/>
              <a:defRPr sz="1755"/>
            </a:lvl3pPr>
            <a:lvl4pPr marL="1337310" indent="0" algn="ctr">
              <a:buNone/>
              <a:defRPr sz="1560"/>
            </a:lvl4pPr>
            <a:lvl5pPr marL="1783080" indent="0" algn="ctr">
              <a:buNone/>
              <a:defRPr sz="1560"/>
            </a:lvl5pPr>
            <a:lvl6pPr marL="2228850" indent="0" algn="ctr">
              <a:buNone/>
              <a:defRPr sz="1560"/>
            </a:lvl6pPr>
            <a:lvl7pPr marL="2674620" indent="0" algn="ctr">
              <a:buNone/>
              <a:defRPr sz="1560"/>
            </a:lvl7pPr>
            <a:lvl8pPr marL="3120390" indent="0" algn="ctr">
              <a:buNone/>
              <a:defRPr sz="1560"/>
            </a:lvl8pPr>
            <a:lvl9pPr marL="3566160" indent="0" algn="ctr">
              <a:buNone/>
              <a:defRPr sz="15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EF7F2-0869-484B-B020-57098723F02C}" type="datetimeFigureOut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2/13/2019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360A8-89F5-FD45-8CA5-27335FEFA487}" type="slidenum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215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EF7F2-0869-484B-B020-57098723F02C}" type="datetimeFigureOut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2/13/2019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360A8-89F5-FD45-8CA5-27335FEFA487}" type="slidenum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240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58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340">
                <a:solidFill>
                  <a:schemeClr val="tx1"/>
                </a:solidFill>
              </a:defRPr>
            </a:lvl1pPr>
            <a:lvl2pPr marL="44577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891540" indent="0">
              <a:buNone/>
              <a:defRPr sz="1755">
                <a:solidFill>
                  <a:schemeClr val="tx1">
                    <a:tint val="75000"/>
                  </a:schemeClr>
                </a:solidFill>
              </a:defRPr>
            </a:lvl3pPr>
            <a:lvl4pPr marL="133731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4pPr>
            <a:lvl5pPr marL="178308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5pPr>
            <a:lvl6pPr marL="222885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6pPr>
            <a:lvl7pPr marL="267462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7pPr>
            <a:lvl8pPr marL="312039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8pPr>
            <a:lvl9pPr marL="356616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EF7F2-0869-484B-B020-57098723F02C}" type="datetimeFigureOut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2/13/2019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360A8-89F5-FD45-8CA5-27335FEFA487}" type="slidenum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565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EF7F2-0869-484B-B020-57098723F02C}" type="datetimeFigureOut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2/13/2019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360A8-89F5-FD45-8CA5-27335FEFA487}" type="slidenum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123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770" indent="0">
              <a:buNone/>
              <a:defRPr sz="1950" b="1"/>
            </a:lvl2pPr>
            <a:lvl3pPr marL="891540" indent="0">
              <a:buNone/>
              <a:defRPr sz="1755" b="1"/>
            </a:lvl3pPr>
            <a:lvl4pPr marL="1337310" indent="0">
              <a:buNone/>
              <a:defRPr sz="1560" b="1"/>
            </a:lvl4pPr>
            <a:lvl5pPr marL="1783080" indent="0">
              <a:buNone/>
              <a:defRPr sz="1560" b="1"/>
            </a:lvl5pPr>
            <a:lvl6pPr marL="2228850" indent="0">
              <a:buNone/>
              <a:defRPr sz="1560" b="1"/>
            </a:lvl6pPr>
            <a:lvl7pPr marL="2674620" indent="0">
              <a:buNone/>
              <a:defRPr sz="1560" b="1"/>
            </a:lvl7pPr>
            <a:lvl8pPr marL="3120390" indent="0">
              <a:buNone/>
              <a:defRPr sz="1560" b="1"/>
            </a:lvl8pPr>
            <a:lvl9pPr marL="3566160" indent="0">
              <a:buNone/>
              <a:defRPr sz="15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770" indent="0">
              <a:buNone/>
              <a:defRPr sz="1950" b="1"/>
            </a:lvl2pPr>
            <a:lvl3pPr marL="891540" indent="0">
              <a:buNone/>
              <a:defRPr sz="1755" b="1"/>
            </a:lvl3pPr>
            <a:lvl4pPr marL="1337310" indent="0">
              <a:buNone/>
              <a:defRPr sz="1560" b="1"/>
            </a:lvl4pPr>
            <a:lvl5pPr marL="1783080" indent="0">
              <a:buNone/>
              <a:defRPr sz="1560" b="1"/>
            </a:lvl5pPr>
            <a:lvl6pPr marL="2228850" indent="0">
              <a:buNone/>
              <a:defRPr sz="1560" b="1"/>
            </a:lvl6pPr>
            <a:lvl7pPr marL="2674620" indent="0">
              <a:buNone/>
              <a:defRPr sz="1560" b="1"/>
            </a:lvl7pPr>
            <a:lvl8pPr marL="3120390" indent="0">
              <a:buNone/>
              <a:defRPr sz="1560" b="1"/>
            </a:lvl8pPr>
            <a:lvl9pPr marL="3566160" indent="0">
              <a:buNone/>
              <a:defRPr sz="15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EF7F2-0869-484B-B020-57098723F02C}" type="datetimeFigureOut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2/13/2019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360A8-89F5-FD45-8CA5-27335FEFA487}" type="slidenum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927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EF7F2-0869-484B-B020-57098723F02C}" type="datetimeFigureOut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2/13/2019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360A8-89F5-FD45-8CA5-27335FEFA487}" type="slidenum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065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F6FAFC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tal_RGB_600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46" y="5942146"/>
            <a:ext cx="3163268" cy="915854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-1"/>
            <a:ext cx="12192000" cy="1058305"/>
          </a:xfrm>
          <a:prstGeom prst="rect">
            <a:avLst/>
          </a:prstGeom>
          <a:solidFill>
            <a:srgbClr val="4799B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9" name="Picture 8" descr="horizontal RGB white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88" y="225748"/>
            <a:ext cx="4535200" cy="5778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491" y="5875945"/>
            <a:ext cx="4005509" cy="100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04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9" r:id="rId2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99B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ubtitle 4"/>
          <p:cNvSpPr txBox="1">
            <a:spLocks/>
          </p:cNvSpPr>
          <p:nvPr userDrawn="1"/>
        </p:nvSpPr>
        <p:spPr>
          <a:xfrm>
            <a:off x="630384" y="5256489"/>
            <a:ext cx="10952017" cy="1099863"/>
          </a:xfrm>
          <a:prstGeom prst="rect">
            <a:avLst/>
          </a:prstGeom>
        </p:spPr>
        <p:txBody>
          <a:bodyPr anchor="t"/>
          <a:lstStyle/>
          <a:p>
            <a:pPr marL="173831" lvl="2" indent="-173831" algn="ctr">
              <a:lnSpc>
                <a:spcPts val="1500"/>
              </a:lnSpc>
            </a:pPr>
            <a:r>
              <a:rPr lang="en-US" sz="1500" dirty="0" err="1">
                <a:solidFill>
                  <a:schemeClr val="bg1"/>
                </a:solidFill>
                <a:latin typeface="Gill Sans MT"/>
                <a:cs typeface="Gill Sans MT"/>
              </a:rPr>
              <a:t>www.feedthefuture.gov</a:t>
            </a:r>
            <a:endParaRPr lang="en-US" sz="1500" dirty="0">
              <a:solidFill>
                <a:schemeClr val="bg1"/>
              </a:solidFill>
              <a:latin typeface="Gill Sans MT"/>
              <a:cs typeface="Gill Sans MT"/>
            </a:endParaRPr>
          </a:p>
        </p:txBody>
      </p:sp>
      <p:pic>
        <p:nvPicPr>
          <p:cNvPr id="3" name="Picture 2" descr="vertical RGB 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559" y="1580052"/>
            <a:ext cx="6593612" cy="230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78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EF7F2-0869-484B-B020-57098723F02C}" type="datetimeFigureOut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2/13/2019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360A8-89F5-FD45-8CA5-27335FEFA487}" type="slidenum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449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891540" rtl="0" eaLnBrk="1" latinLnBrk="0" hangingPunct="1">
        <a:lnSpc>
          <a:spcPct val="90000"/>
        </a:lnSpc>
        <a:spcBef>
          <a:spcPct val="0"/>
        </a:spcBef>
        <a:buNone/>
        <a:defRPr sz="42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885" indent="-222885" algn="l" defTabSz="891540" rtl="0" eaLnBrk="1" latinLnBrk="0" hangingPunct="1">
        <a:lnSpc>
          <a:spcPct val="90000"/>
        </a:lnSpc>
        <a:spcBef>
          <a:spcPts val="975"/>
        </a:spcBef>
        <a:buFont typeface="Arial" panose="020B0604020202020204" pitchFamily="34" charset="0"/>
        <a:buChar char="•"/>
        <a:defRPr sz="273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1442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56019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200596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45173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89750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34327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78904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3pPr>
      <a:lvl4pPr marL="133731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178308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22885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12039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emf"/><Relationship Id="rId7" Type="http://schemas.openxmlformats.org/officeDocument/2006/relationships/image" Target="../media/image10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EF57EFB-846D-9147-9A20-D66FFE20B6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80" t="2013" r="10636"/>
          <a:stretch/>
        </p:blipFill>
        <p:spPr>
          <a:xfrm>
            <a:off x="-1" y="-589105"/>
            <a:ext cx="12192001" cy="7616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E3A7CF-9B29-D74A-AFEF-BE64B77AAD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642" r="39015"/>
          <a:stretch/>
        </p:blipFill>
        <p:spPr>
          <a:xfrm>
            <a:off x="7703618" y="85726"/>
            <a:ext cx="3345383" cy="41027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BF3A5F-B1CC-174D-9474-A40CF35A4A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66" b="9261"/>
          <a:stretch/>
        </p:blipFill>
        <p:spPr>
          <a:xfrm>
            <a:off x="2014113" y="6119833"/>
            <a:ext cx="7362196" cy="751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4F8D5D-D3D0-D044-AAED-4E478AD4B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5189820"/>
            <a:ext cx="9906000" cy="6913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CE3F3CA-3EDD-F748-B0AE-0FC2404F5DBF}"/>
              </a:ext>
            </a:extLst>
          </p:cNvPr>
          <p:cNvSpPr txBox="1"/>
          <p:nvPr/>
        </p:nvSpPr>
        <p:spPr>
          <a:xfrm>
            <a:off x="-1" y="6363322"/>
            <a:ext cx="1396237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Hv BT Heavy" panose="020B0702020204020204" pitchFamily="34" charset="0"/>
                <a:ea typeface="+mn-ea"/>
                <a:cs typeface="+mn-cs"/>
              </a:rPr>
              <a:t>Partners: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000033-95D9-2643-BD14-56EED88D2CAA}"/>
              </a:ext>
            </a:extLst>
          </p:cNvPr>
          <p:cNvSpPr txBox="1"/>
          <p:nvPr/>
        </p:nvSpPr>
        <p:spPr>
          <a:xfrm>
            <a:off x="1558091" y="5305088"/>
            <a:ext cx="3933057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Hv BT Heavy" panose="020B0702020204020204" pitchFamily="34" charset="0"/>
                <a:ea typeface="+mn-ea"/>
                <a:cs typeface="+mn-cs"/>
              </a:rPr>
              <a:t>DAY 1: </a:t>
            </a:r>
            <a:r>
              <a:rPr kumimoji="0" lang="en-US" sz="146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Hv BT Heavy" panose="020B0702020204020204" pitchFamily="34" charset="0"/>
                <a:ea typeface="+mn-ea"/>
                <a:cs typeface="+mn-cs"/>
              </a:rPr>
              <a:t>TREASURY SQUARE, DODOMA</a:t>
            </a:r>
          </a:p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Hv BT Heavy" panose="020B0702020204020204" pitchFamily="34" charset="0"/>
                <a:ea typeface="+mn-ea"/>
                <a:cs typeface="+mn-cs"/>
              </a:rPr>
              <a:t>DAY 2 &amp; 3: </a:t>
            </a:r>
            <a:r>
              <a:rPr kumimoji="0" lang="en-US" sz="146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Hv BT Heavy" panose="020B0702020204020204" pitchFamily="34" charset="0"/>
                <a:ea typeface="+mn-ea"/>
                <a:cs typeface="+mn-cs"/>
              </a:rPr>
              <a:t>DODOMA HOTEL, DODOMA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D2FB67-B51C-9F46-A654-B2D93A6D98E4}"/>
              </a:ext>
            </a:extLst>
          </p:cNvPr>
          <p:cNvSpPr txBox="1"/>
          <p:nvPr/>
        </p:nvSpPr>
        <p:spPr>
          <a:xfrm>
            <a:off x="8105776" y="5413644"/>
            <a:ext cx="2943225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Hv BT Heavy" panose="020B0702020204020204" pitchFamily="34" charset="0"/>
                <a:ea typeface="+mn-ea"/>
                <a:cs typeface="+mn-cs"/>
              </a:rPr>
              <a:t>13</a:t>
            </a:r>
            <a:r>
              <a:rPr kumimoji="0" lang="en-US" sz="1463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Hv BT Heavy" panose="020B0702020204020204" pitchFamily="34" charset="0"/>
                <a:ea typeface="+mn-ea"/>
                <a:cs typeface="+mn-cs"/>
              </a:rPr>
              <a:t>th</a:t>
            </a:r>
            <a:r>
              <a:rPr kumimoji="0" lang="en-US" sz="1463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Hv BT Heavy" panose="020B0702020204020204" pitchFamily="34" charset="0"/>
                <a:ea typeface="+mn-ea"/>
                <a:cs typeface="+mn-cs"/>
              </a:rPr>
              <a:t> – 15</a:t>
            </a:r>
            <a:r>
              <a:rPr kumimoji="0" lang="en-US" sz="1463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Hv BT Heavy" panose="020B0702020204020204" pitchFamily="34" charset="0"/>
                <a:ea typeface="+mn-ea"/>
                <a:cs typeface="+mn-cs"/>
              </a:rPr>
              <a:t>th</a:t>
            </a:r>
            <a:r>
              <a:rPr kumimoji="0" lang="en-US" sz="1463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Hv BT Heavy" panose="020B0702020204020204" pitchFamily="34" charset="0"/>
                <a:ea typeface="+mn-ea"/>
                <a:cs typeface="+mn-cs"/>
              </a:rPr>
              <a:t> February, 2019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A8D7D2-2869-F24F-BF6A-7DD51EF9DF84}"/>
              </a:ext>
            </a:extLst>
          </p:cNvPr>
          <p:cNvSpPr txBox="1"/>
          <p:nvPr/>
        </p:nvSpPr>
        <p:spPr>
          <a:xfrm>
            <a:off x="1143000" y="2097237"/>
            <a:ext cx="9906000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5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Futura Hv BT Heavy" panose="020B0702020204020204" pitchFamily="34" charset="0"/>
                <a:ea typeface="+mn-ea"/>
                <a:cs typeface="+mn-cs"/>
              </a:rPr>
              <a:t>5</a:t>
            </a:r>
            <a:r>
              <a:rPr kumimoji="0" lang="en-US" sz="2275" b="1" i="0" u="none" strike="noStrike" kern="1200" cap="none" spc="0" normalizeH="0" baseline="3000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Futura Hv BT Heavy" panose="020B0702020204020204" pitchFamily="34" charset="0"/>
                <a:ea typeface="+mn-ea"/>
                <a:cs typeface="+mn-cs"/>
              </a:rPr>
              <a:t>TH</a:t>
            </a:r>
            <a:r>
              <a:rPr kumimoji="0" lang="en-US" sz="2275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Futura Hv BT Heavy" panose="020B0702020204020204" pitchFamily="34" charset="0"/>
                <a:ea typeface="+mn-ea"/>
                <a:cs typeface="+mn-cs"/>
              </a:rPr>
              <a:t> ANNUAL AGRICULTURAL POLICY CONFERENCE (AAPC)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50C5F9C-AB33-FE42-AA57-CE36CF905A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744" y="328976"/>
            <a:ext cx="1218513" cy="123268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59C22CD-096D-2341-A3B3-210F4BD758F3}"/>
              </a:ext>
            </a:extLst>
          </p:cNvPr>
          <p:cNvSpPr txBox="1"/>
          <p:nvPr/>
        </p:nvSpPr>
        <p:spPr>
          <a:xfrm>
            <a:off x="5063034" y="1561657"/>
            <a:ext cx="2000935" cy="34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United Republic of Tanzania</a:t>
            </a:r>
          </a:p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Agriculture Sector Lead Ministries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D0E873-E970-9E41-9CBA-90ECCFFDC269}"/>
              </a:ext>
            </a:extLst>
          </p:cNvPr>
          <p:cNvSpPr txBox="1"/>
          <p:nvPr/>
        </p:nvSpPr>
        <p:spPr>
          <a:xfrm>
            <a:off x="1143002" y="2608481"/>
            <a:ext cx="9905999" cy="842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THEME:</a:t>
            </a:r>
          </a:p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Prioritizing Agriculture in the Industrialization  Agenda for Tanzania under the </a:t>
            </a:r>
          </a:p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Agricultural Sector Development Program (ASDP-2)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0CB13C0-F52A-EC4D-9DF9-A8E87466F9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2664"/>
          <a:stretch/>
        </p:blipFill>
        <p:spPr>
          <a:xfrm>
            <a:off x="1143001" y="3609843"/>
            <a:ext cx="3822005" cy="15799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EA9061A-3474-764B-A195-83C537ED03C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3052"/>
          <a:stretch/>
        </p:blipFill>
        <p:spPr>
          <a:xfrm>
            <a:off x="4965004" y="3612813"/>
            <a:ext cx="3174130" cy="15770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AE1AF39-5B45-5B48-8D53-6F9B2C91C70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407" b="30312"/>
          <a:stretch/>
        </p:blipFill>
        <p:spPr>
          <a:xfrm>
            <a:off x="8142219" y="3609842"/>
            <a:ext cx="2906781" cy="157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1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junk food af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84" y="0"/>
            <a:ext cx="102695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92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6000" b="1" i="1" dirty="0" smtClean="0"/>
          </a:p>
          <a:p>
            <a:pPr marL="0" indent="0" algn="ctr">
              <a:buNone/>
            </a:pPr>
            <a:r>
              <a:rPr lang="en-US" sz="6000" b="1" i="1" dirty="0" smtClean="0"/>
              <a:t>Evidence from 2008/09 and 2014/15 NPS on double burden</a:t>
            </a:r>
            <a:endParaRPr lang="en-US" sz="6000" b="1" i="1" dirty="0"/>
          </a:p>
        </p:txBody>
      </p:sp>
      <p:sp>
        <p:nvSpPr>
          <p:cNvPr id="4" name="Footer Placeholder 4"/>
          <p:cNvSpPr txBox="1">
            <a:spLocks/>
          </p:cNvSpPr>
          <p:nvPr/>
        </p:nvSpPr>
        <p:spPr>
          <a:xfrm>
            <a:off x="5943600" y="6241628"/>
            <a:ext cx="6248400" cy="616372"/>
          </a:xfrm>
          <a:prstGeom prst="rect">
            <a:avLst/>
          </a:prstGeom>
          <a:solidFill>
            <a:srgbClr val="006600"/>
          </a:solid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1600" b="1" baseline="30000" dirty="0" smtClean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200" dirty="0" smtClean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 smtClean="0">
              <a:solidFill>
                <a:prstClr val="white"/>
              </a:solidFill>
              <a:latin typeface="Arial"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7072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New Knowledge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Double burden at household and individual levels</a:t>
            </a:r>
          </a:p>
          <a:p>
            <a:r>
              <a:rPr lang="en-US" sz="3200" dirty="0" smtClean="0"/>
              <a:t>Spatial focus</a:t>
            </a:r>
          </a:p>
          <a:p>
            <a:pPr lvl="1"/>
            <a:r>
              <a:rPr lang="en-US" sz="2800" dirty="0" smtClean="0"/>
              <a:t>Rural hinterland</a:t>
            </a:r>
          </a:p>
          <a:p>
            <a:pPr lvl="1"/>
            <a:r>
              <a:rPr lang="en-US" sz="2800" dirty="0" smtClean="0"/>
              <a:t>Semi-rural</a:t>
            </a:r>
          </a:p>
          <a:p>
            <a:pPr lvl="1"/>
            <a:r>
              <a:rPr lang="en-US" sz="2800" dirty="0" err="1" smtClean="0"/>
              <a:t>Peri</a:t>
            </a:r>
            <a:r>
              <a:rPr lang="en-US" sz="2800" dirty="0" smtClean="0"/>
              <a:t>-urban</a:t>
            </a:r>
          </a:p>
          <a:p>
            <a:pPr lvl="1"/>
            <a:r>
              <a:rPr lang="en-US" sz="2800" dirty="0" smtClean="0"/>
              <a:t>Urban </a:t>
            </a:r>
          </a:p>
          <a:p>
            <a:r>
              <a:rPr lang="en-US" sz="3500" dirty="0" smtClean="0"/>
              <a:t>Analytical focus on diet</a:t>
            </a:r>
          </a:p>
          <a:p>
            <a:pPr lvl="1"/>
            <a:r>
              <a:rPr lang="en-US" sz="2800" dirty="0" smtClean="0"/>
              <a:t>Unprocessed foods</a:t>
            </a:r>
          </a:p>
          <a:p>
            <a:pPr lvl="1"/>
            <a:r>
              <a:rPr lang="en-US" sz="2800" dirty="0" smtClean="0"/>
              <a:t>Processed foods</a:t>
            </a:r>
          </a:p>
          <a:p>
            <a:pPr lvl="1"/>
            <a:r>
              <a:rPr lang="en-US" sz="2800" dirty="0" smtClean="0"/>
              <a:t>Food away from home</a:t>
            </a:r>
            <a:endParaRPr lang="en-US" sz="2800" dirty="0"/>
          </a:p>
        </p:txBody>
      </p:sp>
      <p:sp>
        <p:nvSpPr>
          <p:cNvPr id="4" name="Footer Placeholder 4"/>
          <p:cNvSpPr txBox="1">
            <a:spLocks/>
          </p:cNvSpPr>
          <p:nvPr/>
        </p:nvSpPr>
        <p:spPr>
          <a:xfrm>
            <a:off x="5943600" y="6241628"/>
            <a:ext cx="6248400" cy="616372"/>
          </a:xfrm>
          <a:prstGeom prst="rect">
            <a:avLst/>
          </a:prstGeom>
          <a:solidFill>
            <a:srgbClr val="006600"/>
          </a:solid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1600" b="1" baseline="30000" dirty="0" smtClean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200" dirty="0" smtClean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 smtClean="0">
              <a:solidFill>
                <a:prstClr val="white"/>
              </a:solidFill>
              <a:latin typeface="Arial"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5855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Household Level</a:t>
            </a:r>
            <a:br>
              <a:rPr lang="en-US" sz="4400" dirty="0" smtClean="0"/>
            </a:br>
            <a:r>
              <a:rPr lang="en-US" sz="3200" dirty="0" smtClean="0"/>
              <a:t>(HHs with </a:t>
            </a:r>
            <a:r>
              <a:rPr lang="en-US" sz="3200" u="sng" dirty="0" smtClean="0"/>
              <a:t>both</a:t>
            </a:r>
            <a:r>
              <a:rPr lang="en-US" sz="3200" dirty="0" smtClean="0"/>
              <a:t> stunting/under &amp; over/obese)</a:t>
            </a:r>
            <a:br>
              <a:rPr lang="en-US" sz="3200" dirty="0" smtClean="0"/>
            </a:br>
            <a:r>
              <a:rPr lang="en-US" sz="2000" dirty="0" smtClean="0"/>
              <a:t>(Among HHs with at least 2 people measured)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2480" y="1691640"/>
            <a:ext cx="2966720" cy="379476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3873701"/>
              </p:ext>
            </p:extLst>
          </p:nvPr>
        </p:nvGraphicFramePr>
        <p:xfrm>
          <a:off x="792480" y="1897380"/>
          <a:ext cx="6819900" cy="4743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4811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Household </a:t>
            </a:r>
            <a:r>
              <a:rPr lang="en-US" sz="4400" dirty="0" smtClean="0"/>
              <a:t>Level</a:t>
            </a:r>
            <a:br>
              <a:rPr lang="en-US" sz="4400" dirty="0" smtClean="0"/>
            </a:br>
            <a:r>
              <a:rPr lang="en-US" sz="3200" dirty="0" smtClean="0"/>
              <a:t>(HHs with </a:t>
            </a:r>
            <a:r>
              <a:rPr lang="en-US" sz="3200" u="sng" dirty="0" smtClean="0"/>
              <a:t>both</a:t>
            </a:r>
            <a:r>
              <a:rPr lang="en-US" sz="3200" dirty="0" smtClean="0"/>
              <a:t> stunting/under &amp; over/obese)</a:t>
            </a:r>
            <a:br>
              <a:rPr lang="en-US" sz="3200" dirty="0" smtClean="0"/>
            </a:br>
            <a:r>
              <a:rPr lang="en-US" sz="2000" dirty="0" smtClean="0"/>
              <a:t>(Among HHs with at least 2 people measured)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2480" y="1691640"/>
            <a:ext cx="2966720" cy="379476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26977"/>
              </p:ext>
            </p:extLst>
          </p:nvPr>
        </p:nvGraphicFramePr>
        <p:xfrm>
          <a:off x="792480" y="1897380"/>
          <a:ext cx="6819900" cy="4743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5943600" y="5486400"/>
            <a:ext cx="1508760" cy="994410"/>
          </a:xfrm>
          <a:prstGeom prst="rect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1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Household </a:t>
            </a:r>
            <a:r>
              <a:rPr lang="en-US" sz="4400" dirty="0" smtClean="0"/>
              <a:t>Level #1</a:t>
            </a:r>
            <a:r>
              <a:rPr lang="en-US" sz="4400" dirty="0"/>
              <a:t/>
            </a:r>
            <a:br>
              <a:rPr lang="en-US" sz="4400" dirty="0"/>
            </a:br>
            <a:r>
              <a:rPr lang="en-US" sz="3200" dirty="0" smtClean="0"/>
              <a:t>(HHs </a:t>
            </a:r>
            <a:r>
              <a:rPr lang="en-US" sz="3200" dirty="0"/>
              <a:t>with </a:t>
            </a:r>
            <a:r>
              <a:rPr lang="en-US" sz="3200" u="sng" dirty="0"/>
              <a:t>both</a:t>
            </a:r>
            <a:r>
              <a:rPr lang="en-US" sz="3200" dirty="0"/>
              <a:t> stunting/under &amp; over/obese)</a:t>
            </a:r>
            <a:br>
              <a:rPr lang="en-US" sz="3200" dirty="0"/>
            </a:br>
            <a:r>
              <a:rPr lang="en-US" sz="2000" dirty="0"/>
              <a:t>(Among HHs with at least 2 people measured)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2480" y="2503170"/>
            <a:ext cx="3360420" cy="2983230"/>
          </a:xfrm>
        </p:spPr>
        <p:txBody>
          <a:bodyPr/>
          <a:lstStyle/>
          <a:p>
            <a:r>
              <a:rPr lang="en-US" sz="3600" dirty="0" smtClean="0"/>
              <a:t>The LARGEST GROUP changed from </a:t>
            </a:r>
          </a:p>
          <a:p>
            <a:pPr lvl="1"/>
            <a:r>
              <a:rPr lang="en-US" sz="3200" dirty="0" smtClean="0"/>
              <a:t>Only stunting/ under</a:t>
            </a:r>
          </a:p>
          <a:p>
            <a:pPr lvl="1"/>
            <a:r>
              <a:rPr lang="en-US" sz="3200" dirty="0" smtClean="0"/>
              <a:t>To No Problem</a:t>
            </a:r>
          </a:p>
          <a:p>
            <a:pPr marL="342900" lvl="1" indent="0">
              <a:buNone/>
            </a:pPr>
            <a:endParaRPr lang="en-US" sz="3200" dirty="0" smtClean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7735680"/>
              </p:ext>
            </p:extLst>
          </p:nvPr>
        </p:nvGraphicFramePr>
        <p:xfrm>
          <a:off x="792480" y="1897380"/>
          <a:ext cx="6819900" cy="4743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8476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Household </a:t>
            </a:r>
            <a:r>
              <a:rPr lang="en-US" sz="4400" dirty="0" smtClean="0"/>
              <a:t>Level #2</a:t>
            </a:r>
            <a:r>
              <a:rPr lang="en-US" sz="4400" dirty="0"/>
              <a:t/>
            </a:r>
            <a:br>
              <a:rPr lang="en-US" sz="4400" dirty="0"/>
            </a:br>
            <a:r>
              <a:rPr lang="en-US" sz="3200" dirty="0" smtClean="0"/>
              <a:t>(</a:t>
            </a:r>
            <a:r>
              <a:rPr lang="en-US" sz="3200" dirty="0"/>
              <a:t>HHs with </a:t>
            </a:r>
            <a:r>
              <a:rPr lang="en-US" sz="3200" u="sng" dirty="0"/>
              <a:t>both</a:t>
            </a:r>
            <a:r>
              <a:rPr lang="en-US" sz="3200" dirty="0"/>
              <a:t> stunting/under &amp; over/obese)</a:t>
            </a:r>
            <a:br>
              <a:rPr lang="en-US" sz="3200" dirty="0"/>
            </a:br>
            <a:r>
              <a:rPr lang="en-US" sz="2000" dirty="0"/>
              <a:t>(Among HHs with at least 2 people measured)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2480" y="3211830"/>
            <a:ext cx="2966720" cy="2274570"/>
          </a:xfrm>
        </p:spPr>
        <p:txBody>
          <a:bodyPr/>
          <a:lstStyle/>
          <a:p>
            <a:r>
              <a:rPr lang="en-US" sz="3600" dirty="0" smtClean="0"/>
              <a:t>The DOUBLE BURDEN </a:t>
            </a:r>
            <a:r>
              <a:rPr lang="en-US" sz="3600" u="sng" dirty="0" smtClean="0"/>
              <a:t>declined</a:t>
            </a:r>
            <a:endParaRPr lang="en-US" sz="3200" dirty="0" smtClean="0"/>
          </a:p>
          <a:p>
            <a:pPr marL="342900" lvl="1" indent="0">
              <a:buNone/>
            </a:pPr>
            <a:endParaRPr lang="en-US" sz="3200" dirty="0" smtClean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3005307"/>
              </p:ext>
            </p:extLst>
          </p:nvPr>
        </p:nvGraphicFramePr>
        <p:xfrm>
          <a:off x="792480" y="1897380"/>
          <a:ext cx="6819900" cy="4743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3972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Household </a:t>
            </a:r>
            <a:r>
              <a:rPr lang="en-US" sz="4400" dirty="0" smtClean="0"/>
              <a:t>Level #3</a:t>
            </a:r>
            <a:r>
              <a:rPr lang="en-US" sz="4400" dirty="0"/>
              <a:t/>
            </a:r>
            <a:br>
              <a:rPr lang="en-US" sz="4400" dirty="0"/>
            </a:br>
            <a:r>
              <a:rPr lang="en-US" sz="3200" dirty="0" smtClean="0"/>
              <a:t>(</a:t>
            </a:r>
            <a:r>
              <a:rPr lang="en-US" sz="3200" dirty="0"/>
              <a:t>HHs with </a:t>
            </a:r>
            <a:r>
              <a:rPr lang="en-US" sz="3200" u="sng" dirty="0"/>
              <a:t>both</a:t>
            </a:r>
            <a:r>
              <a:rPr lang="en-US" sz="3200" dirty="0"/>
              <a:t> stunting/under &amp; over/obese)</a:t>
            </a:r>
            <a:br>
              <a:rPr lang="en-US" sz="3200" dirty="0"/>
            </a:br>
            <a:r>
              <a:rPr lang="en-US" sz="2000" dirty="0"/>
              <a:t>(Among HHs with at least 2 people measured)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72450" y="2091690"/>
            <a:ext cx="3669030" cy="2286000"/>
          </a:xfrm>
        </p:spPr>
        <p:txBody>
          <a:bodyPr/>
          <a:lstStyle/>
          <a:p>
            <a:r>
              <a:rPr lang="en-US" sz="3600" dirty="0" smtClean="0"/>
              <a:t>The OVER:UNDER nutrition ratio rose dramatically</a:t>
            </a:r>
          </a:p>
          <a:p>
            <a:endParaRPr lang="en-US" sz="3600" dirty="0"/>
          </a:p>
          <a:p>
            <a:pPr marL="342900" lvl="1" indent="0">
              <a:buNone/>
            </a:pPr>
            <a:endParaRPr lang="en-US" sz="3200" dirty="0" smtClean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3889281"/>
              </p:ext>
            </p:extLst>
          </p:nvPr>
        </p:nvGraphicFramePr>
        <p:xfrm>
          <a:off x="914400" y="1920240"/>
          <a:ext cx="6629400" cy="4366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9803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Household </a:t>
            </a:r>
            <a:r>
              <a:rPr lang="en-US" sz="4400" dirty="0" smtClean="0"/>
              <a:t>Level #3</a:t>
            </a:r>
            <a:r>
              <a:rPr lang="en-US" sz="4400" dirty="0"/>
              <a:t/>
            </a:r>
            <a:br>
              <a:rPr lang="en-US" sz="4400" dirty="0"/>
            </a:br>
            <a:r>
              <a:rPr lang="en-US" sz="3200" dirty="0" smtClean="0"/>
              <a:t>(</a:t>
            </a:r>
            <a:r>
              <a:rPr lang="en-US" sz="3200" dirty="0"/>
              <a:t>HHs with </a:t>
            </a:r>
            <a:r>
              <a:rPr lang="en-US" sz="3200" u="sng" dirty="0"/>
              <a:t>both</a:t>
            </a:r>
            <a:r>
              <a:rPr lang="en-US" sz="3200" dirty="0"/>
              <a:t> stunting/under &amp; over/obese)</a:t>
            </a:r>
            <a:br>
              <a:rPr lang="en-US" sz="3200" dirty="0"/>
            </a:br>
            <a:r>
              <a:rPr lang="en-US" sz="2000" dirty="0"/>
              <a:t>(Among HHs with at least 2 people measured)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3870" y="2103120"/>
            <a:ext cx="3669030" cy="2286000"/>
          </a:xfrm>
        </p:spPr>
        <p:txBody>
          <a:bodyPr/>
          <a:lstStyle/>
          <a:p>
            <a:r>
              <a:rPr lang="en-US" sz="3600" dirty="0" smtClean="0"/>
              <a:t>The OVER:UNDER nutrition ratio rose </a:t>
            </a:r>
            <a:r>
              <a:rPr lang="en-US" sz="3600" dirty="0"/>
              <a:t>dramatically</a:t>
            </a:r>
          </a:p>
          <a:p>
            <a:endParaRPr lang="en-US" sz="3600" dirty="0"/>
          </a:p>
          <a:p>
            <a:pPr marL="0" indent="0" algn="ctr">
              <a:buNone/>
            </a:pPr>
            <a:r>
              <a:rPr lang="en-US" sz="3600" b="1" i="1" dirty="0">
                <a:solidFill>
                  <a:srgbClr val="C00000"/>
                </a:solidFill>
              </a:rPr>
              <a:t>Nearly as many HHs now with over as under nutrition problems</a:t>
            </a:r>
            <a:endParaRPr lang="en-US" sz="3200" b="1" i="1" dirty="0">
              <a:solidFill>
                <a:srgbClr val="C00000"/>
              </a:solidFill>
            </a:endParaRPr>
          </a:p>
          <a:p>
            <a:endParaRPr lang="en-US" sz="3600" dirty="0" smtClean="0"/>
          </a:p>
          <a:p>
            <a:endParaRPr lang="en-US" sz="3600" dirty="0"/>
          </a:p>
          <a:p>
            <a:pPr marL="342900" lvl="1" indent="0">
              <a:buNone/>
            </a:pPr>
            <a:endParaRPr lang="en-US" sz="3200" dirty="0" smtClean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3889281"/>
              </p:ext>
            </p:extLst>
          </p:nvPr>
        </p:nvGraphicFramePr>
        <p:xfrm>
          <a:off x="914400" y="1920240"/>
          <a:ext cx="6629400" cy="4366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4101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Individual Level</a:t>
            </a:r>
            <a:br>
              <a:rPr lang="en-US" sz="4400" dirty="0" smtClean="0"/>
            </a:br>
            <a:r>
              <a:rPr lang="en-US" sz="3200" dirty="0" smtClean="0"/>
              <a:t>(Individuals </a:t>
            </a:r>
            <a:r>
              <a:rPr lang="en-US" sz="3200" u="sng" dirty="0" smtClean="0"/>
              <a:t>both</a:t>
            </a:r>
            <a:r>
              <a:rPr lang="en-US" sz="3200" dirty="0" smtClean="0"/>
              <a:t> stunted &amp; over/obese)</a:t>
            </a:r>
            <a:br>
              <a:rPr lang="en-US" sz="3200" dirty="0" smtClean="0"/>
            </a:br>
            <a:r>
              <a:rPr lang="en-US" sz="2000" dirty="0" smtClean="0"/>
              <a:t>(Children 7 </a:t>
            </a:r>
            <a:r>
              <a:rPr lang="en-US" sz="2000" dirty="0" err="1" smtClean="0"/>
              <a:t>mths</a:t>
            </a:r>
            <a:r>
              <a:rPr lang="en-US" sz="2000" dirty="0" smtClean="0"/>
              <a:t> – 15 </a:t>
            </a:r>
            <a:r>
              <a:rPr lang="en-US" sz="2000" dirty="0" err="1" smtClean="0"/>
              <a:t>yrs</a:t>
            </a:r>
            <a:r>
              <a:rPr lang="en-US" sz="2000" dirty="0" smtClean="0"/>
              <a:t>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3880" y="2068830"/>
            <a:ext cx="3195320" cy="341757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8131821"/>
              </p:ext>
            </p:extLst>
          </p:nvPr>
        </p:nvGraphicFramePr>
        <p:xfrm>
          <a:off x="746760" y="2068830"/>
          <a:ext cx="6659880" cy="4549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2544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66999E-DB7A-43A6-9DDC-A7D7038B36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E6B625-BE36-42D0-8893-6B22F8205F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47172" y="4433637"/>
            <a:ext cx="7449878" cy="1179091"/>
          </a:xfrm>
        </p:spPr>
        <p:txBody>
          <a:bodyPr/>
          <a:lstStyle/>
          <a:p>
            <a:pPr algn="ctr"/>
            <a:r>
              <a:rPr lang="en-US" sz="2000" dirty="0" smtClean="0">
                <a:latin typeface="+mj-lt"/>
              </a:rPr>
              <a:t>5</a:t>
            </a:r>
            <a:r>
              <a:rPr lang="en-US" sz="2000" baseline="30000" dirty="0" smtClean="0">
                <a:latin typeface="+mj-lt"/>
              </a:rPr>
              <a:t>th</a:t>
            </a:r>
            <a:r>
              <a:rPr lang="en-US" sz="2000" dirty="0" smtClean="0">
                <a:latin typeface="+mj-lt"/>
              </a:rPr>
              <a:t> Annual Agricultural Policy Conference</a:t>
            </a:r>
          </a:p>
          <a:p>
            <a:pPr algn="ctr"/>
            <a:r>
              <a:rPr lang="en-US" sz="2000" dirty="0" smtClean="0">
                <a:latin typeface="+mj-lt"/>
              </a:rPr>
              <a:t>Dodoma, Tanzania</a:t>
            </a:r>
          </a:p>
          <a:p>
            <a:pPr algn="ctr"/>
            <a:r>
              <a:rPr lang="en-US" sz="2000" dirty="0" smtClean="0">
                <a:latin typeface="+mj-lt"/>
              </a:rPr>
              <a:t>13 February 2019</a:t>
            </a:r>
            <a:endParaRPr lang="en-US" sz="2000" dirty="0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75585C-C666-4D29-91EE-163C3A03AC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0060" y="1414630"/>
            <a:ext cx="11144250" cy="1474470"/>
          </a:xfrm>
        </p:spPr>
        <p:txBody>
          <a:bodyPr/>
          <a:lstStyle/>
          <a:p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 Diet Transformation in Tanzania:  Evidence on the double burden of malnutrition</a:t>
            </a:r>
            <a:endParaRPr lang="en-US" sz="44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EC439B-B1CD-4179-8AD3-A71FF8DAB0B4}"/>
              </a:ext>
            </a:extLst>
          </p:cNvPr>
          <p:cNvSpPr txBox="1"/>
          <p:nvPr/>
        </p:nvSpPr>
        <p:spPr>
          <a:xfrm>
            <a:off x="1897303" y="3468100"/>
            <a:ext cx="8349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David Tschirley, Tumaini Charles, </a:t>
            </a:r>
            <a:r>
              <a:rPr lang="en-US" sz="2400" dirty="0" err="1" smtClean="0"/>
              <a:t>Fortunata</a:t>
            </a:r>
            <a:r>
              <a:rPr lang="en-US" sz="2400" dirty="0" smtClean="0"/>
              <a:t> </a:t>
            </a:r>
            <a:r>
              <a:rPr lang="en-US" sz="2400" dirty="0" err="1" smtClean="0"/>
              <a:t>Chuwa</a:t>
            </a:r>
            <a:r>
              <a:rPr lang="en-US" sz="2400" dirty="0" smtClean="0"/>
              <a:t>, David DeYoung, Rahul Dhar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4422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Individual Level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3200" dirty="0" smtClean="0"/>
              <a:t>(Individuals </a:t>
            </a:r>
            <a:r>
              <a:rPr lang="en-US" sz="3200" u="sng" dirty="0" smtClean="0"/>
              <a:t>both</a:t>
            </a:r>
            <a:r>
              <a:rPr lang="en-US" sz="3200" dirty="0" smtClean="0"/>
              <a:t> stunted &amp; over/obese)</a:t>
            </a:r>
            <a:br>
              <a:rPr lang="en-US" sz="3200" dirty="0" smtClean="0"/>
            </a:br>
            <a:r>
              <a:rPr lang="en-US" sz="2000" dirty="0" smtClean="0"/>
              <a:t>(Children 7 </a:t>
            </a:r>
            <a:r>
              <a:rPr lang="en-US" sz="2000" dirty="0" err="1" smtClean="0"/>
              <a:t>mths</a:t>
            </a:r>
            <a:r>
              <a:rPr lang="en-US" sz="2000" dirty="0" smtClean="0"/>
              <a:t> – 15 </a:t>
            </a:r>
            <a:r>
              <a:rPr lang="en-US" sz="2000" dirty="0" err="1" smtClean="0"/>
              <a:t>yrs</a:t>
            </a:r>
            <a:r>
              <a:rPr lang="en-US" sz="2000" dirty="0" smtClean="0"/>
              <a:t>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83830" y="2308860"/>
            <a:ext cx="4008120" cy="2811780"/>
          </a:xfrm>
        </p:spPr>
        <p:txBody>
          <a:bodyPr/>
          <a:lstStyle/>
          <a:p>
            <a:r>
              <a:rPr lang="en-US" sz="4000" dirty="0" smtClean="0"/>
              <a:t>Double burden at individual level is</a:t>
            </a:r>
          </a:p>
          <a:p>
            <a:pPr lvl="1"/>
            <a:r>
              <a:rPr lang="en-US" sz="3600" dirty="0" smtClean="0"/>
              <a:t>Very low</a:t>
            </a:r>
          </a:p>
          <a:p>
            <a:pPr lvl="1"/>
            <a:r>
              <a:rPr lang="en-US" sz="3600" dirty="0" smtClean="0"/>
              <a:t>Declining</a:t>
            </a:r>
          </a:p>
          <a:p>
            <a:pPr marL="342900" lvl="1" indent="0">
              <a:buNone/>
            </a:pPr>
            <a:r>
              <a:rPr lang="en-US" sz="3200" dirty="0" smtClean="0"/>
              <a:t>(Driven by decline in stunting)</a:t>
            </a:r>
            <a:endParaRPr lang="en-US" sz="28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6706647"/>
              </p:ext>
            </p:extLst>
          </p:nvPr>
        </p:nvGraphicFramePr>
        <p:xfrm>
          <a:off x="746760" y="2068830"/>
          <a:ext cx="6659880" cy="4549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2001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6600" b="1" i="1" dirty="0" smtClean="0"/>
          </a:p>
          <a:p>
            <a:pPr marL="0" indent="0" algn="ctr">
              <a:buNone/>
            </a:pPr>
            <a:r>
              <a:rPr lang="en-US" sz="6600" b="1" i="1" dirty="0" smtClean="0"/>
              <a:t>Explaining overweight/obesity</a:t>
            </a:r>
            <a:endParaRPr lang="en-US" sz="6600" b="1" i="1" dirty="0"/>
          </a:p>
        </p:txBody>
      </p:sp>
      <p:sp>
        <p:nvSpPr>
          <p:cNvPr id="4" name="Footer Placeholder 4"/>
          <p:cNvSpPr txBox="1">
            <a:spLocks/>
          </p:cNvSpPr>
          <p:nvPr/>
        </p:nvSpPr>
        <p:spPr>
          <a:xfrm>
            <a:off x="5943600" y="6241628"/>
            <a:ext cx="6248400" cy="616372"/>
          </a:xfrm>
          <a:prstGeom prst="rect">
            <a:avLst/>
          </a:prstGeom>
          <a:solidFill>
            <a:srgbClr val="006600"/>
          </a:solid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1600" b="1" baseline="30000" dirty="0" smtClean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200" dirty="0" smtClean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 smtClean="0">
              <a:solidFill>
                <a:prstClr val="white"/>
              </a:solidFill>
              <a:latin typeface="Arial"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8155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Probit</a:t>
            </a:r>
            <a:r>
              <a:rPr lang="en-US" sz="4000" dirty="0" smtClean="0"/>
              <a:t> results at individual level</a:t>
            </a:r>
            <a:br>
              <a:rPr lang="en-US" sz="4000" dirty="0" smtClean="0"/>
            </a:br>
            <a:r>
              <a:rPr lang="en-US" sz="2800" dirty="0" smtClean="0"/>
              <a:t>(Pooled data, 2008/09 &amp; 2014/15, all measured individuals)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14500"/>
            <a:ext cx="10464800" cy="3771900"/>
          </a:xfrm>
        </p:spPr>
        <p:txBody>
          <a:bodyPr/>
          <a:lstStyle/>
          <a:p>
            <a:r>
              <a:rPr lang="en-US" sz="3600" dirty="0" smtClean="0"/>
              <a:t>Major positive impacts (increasing O/O)</a:t>
            </a:r>
          </a:p>
          <a:p>
            <a:pPr lvl="1"/>
            <a:r>
              <a:rPr lang="en-US" sz="3200" dirty="0" smtClean="0"/>
              <a:t>Income and wealth</a:t>
            </a:r>
          </a:p>
          <a:p>
            <a:pPr lvl="1"/>
            <a:r>
              <a:rPr lang="en-US" sz="3200" dirty="0" smtClean="0"/>
              <a:t>Diet: eating </a:t>
            </a:r>
            <a:r>
              <a:rPr lang="en-US" sz="3200" u="sng" dirty="0" smtClean="0"/>
              <a:t>processed foods</a:t>
            </a:r>
            <a:endParaRPr lang="en-US" sz="3200" dirty="0" smtClean="0"/>
          </a:p>
          <a:p>
            <a:pPr lvl="1"/>
            <a:r>
              <a:rPr lang="en-US" sz="3200" dirty="0" smtClean="0"/>
              <a:t>Activity level</a:t>
            </a:r>
          </a:p>
          <a:p>
            <a:pPr lvl="1"/>
            <a:r>
              <a:rPr lang="en-US" sz="3200" dirty="0" smtClean="0"/>
              <a:t>Living in an urban area</a:t>
            </a:r>
          </a:p>
          <a:p>
            <a:r>
              <a:rPr lang="en-US" sz="3600" dirty="0" smtClean="0"/>
              <a:t>Education (of individual or parents) has </a:t>
            </a:r>
            <a:r>
              <a:rPr lang="en-US" sz="3600" u="sng" dirty="0" smtClean="0"/>
              <a:t>no discernable effect</a:t>
            </a:r>
            <a:endParaRPr lang="en-US" sz="3600" u="sng" dirty="0"/>
          </a:p>
        </p:txBody>
      </p:sp>
      <p:sp>
        <p:nvSpPr>
          <p:cNvPr id="4" name="Footer Placeholder 4"/>
          <p:cNvSpPr txBox="1">
            <a:spLocks/>
          </p:cNvSpPr>
          <p:nvPr/>
        </p:nvSpPr>
        <p:spPr>
          <a:xfrm>
            <a:off x="5943600" y="6241628"/>
            <a:ext cx="6248400" cy="616372"/>
          </a:xfrm>
          <a:prstGeom prst="rect">
            <a:avLst/>
          </a:prstGeom>
          <a:solidFill>
            <a:srgbClr val="006600"/>
          </a:solid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1600" b="1" baseline="30000" dirty="0" smtClean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200" dirty="0" smtClean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 smtClean="0">
              <a:solidFill>
                <a:prstClr val="white"/>
              </a:solidFill>
              <a:latin typeface="Arial"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7018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Impact of Diet #1</a:t>
            </a:r>
            <a:endParaRPr lang="en-US" sz="48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0410742"/>
              </p:ext>
            </p:extLst>
          </p:nvPr>
        </p:nvGraphicFramePr>
        <p:xfrm>
          <a:off x="703580" y="1314448"/>
          <a:ext cx="6554470" cy="52920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52655">
                  <a:extLst>
                    <a:ext uri="{9D8B030D-6E8A-4147-A177-3AD203B41FA5}">
                      <a16:colId xmlns:a16="http://schemas.microsoft.com/office/drawing/2014/main" val="687903071"/>
                    </a:ext>
                  </a:extLst>
                </a:gridCol>
                <a:gridCol w="1901815">
                  <a:extLst>
                    <a:ext uri="{9D8B030D-6E8A-4147-A177-3AD203B41FA5}">
                      <a16:colId xmlns:a16="http://schemas.microsoft.com/office/drawing/2014/main" val="1921309785"/>
                    </a:ext>
                  </a:extLst>
                </a:gridCol>
              </a:tblGrid>
              <a:tr h="756013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u="none" strike="noStrike" dirty="0">
                          <a:effectLst/>
                        </a:rPr>
                        <a:t>Diet (shares of food type)</a:t>
                      </a:r>
                      <a:endParaRPr lang="en-US" sz="3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442941"/>
                  </a:ext>
                </a:extLst>
              </a:tr>
              <a:tr h="756013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Own </a:t>
                      </a:r>
                      <a:r>
                        <a:rPr lang="en-US" sz="3200" u="none" strike="noStrike" dirty="0" err="1">
                          <a:effectLst/>
                        </a:rPr>
                        <a:t>prodn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-0.0109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564204"/>
                  </a:ext>
                </a:extLst>
              </a:tr>
              <a:tr h="756013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Unprocessed purchased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-0.00172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006878"/>
                  </a:ext>
                </a:extLst>
              </a:tr>
              <a:tr h="756013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Low processed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0.0734**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916193"/>
                  </a:ext>
                </a:extLst>
              </a:tr>
              <a:tr h="756013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High processed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0.137***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807795"/>
                  </a:ext>
                </a:extLst>
              </a:tr>
              <a:tr h="756013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Ultra processed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0.0807*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085897"/>
                  </a:ext>
                </a:extLst>
              </a:tr>
              <a:tr h="756013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Food away from home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0.0609**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8057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925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Impact of </a:t>
            </a:r>
            <a:r>
              <a:rPr lang="en-US" sz="4800" dirty="0"/>
              <a:t>Diet #1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5425150"/>
              </p:ext>
            </p:extLst>
          </p:nvPr>
        </p:nvGraphicFramePr>
        <p:xfrm>
          <a:off x="703580" y="1314448"/>
          <a:ext cx="6554470" cy="52920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52655">
                  <a:extLst>
                    <a:ext uri="{9D8B030D-6E8A-4147-A177-3AD203B41FA5}">
                      <a16:colId xmlns:a16="http://schemas.microsoft.com/office/drawing/2014/main" val="687903071"/>
                    </a:ext>
                  </a:extLst>
                </a:gridCol>
                <a:gridCol w="1901815">
                  <a:extLst>
                    <a:ext uri="{9D8B030D-6E8A-4147-A177-3AD203B41FA5}">
                      <a16:colId xmlns:a16="http://schemas.microsoft.com/office/drawing/2014/main" val="1921309785"/>
                    </a:ext>
                  </a:extLst>
                </a:gridCol>
              </a:tblGrid>
              <a:tr h="756013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u="none" strike="noStrike" dirty="0">
                          <a:effectLst/>
                        </a:rPr>
                        <a:t>Diet (shares of food type)</a:t>
                      </a:r>
                      <a:endParaRPr lang="en-US" sz="3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442941"/>
                  </a:ext>
                </a:extLst>
              </a:tr>
              <a:tr h="756013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Own </a:t>
                      </a:r>
                      <a:r>
                        <a:rPr lang="en-US" sz="3200" u="none" strike="noStrike" dirty="0" err="1">
                          <a:effectLst/>
                        </a:rPr>
                        <a:t>prodn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-0.0109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564204"/>
                  </a:ext>
                </a:extLst>
              </a:tr>
              <a:tr h="756013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Unprocessed purchased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-0.00172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006878"/>
                  </a:ext>
                </a:extLst>
              </a:tr>
              <a:tr h="756013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Low processed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0.0734**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916193"/>
                  </a:ext>
                </a:extLst>
              </a:tr>
              <a:tr h="756013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High processed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0.137***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807795"/>
                  </a:ext>
                </a:extLst>
              </a:tr>
              <a:tr h="756013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Ultra processed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0.0807*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085897"/>
                  </a:ext>
                </a:extLst>
              </a:tr>
              <a:tr h="756013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Food away from home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0.0609**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805739"/>
                  </a:ext>
                </a:extLst>
              </a:tr>
            </a:tbl>
          </a:graphicData>
        </a:graphic>
      </p:graphicFrame>
      <p:sp>
        <p:nvSpPr>
          <p:cNvPr id="3" name="Right Brace 2"/>
          <p:cNvSpPr/>
          <p:nvPr/>
        </p:nvSpPr>
        <p:spPr>
          <a:xfrm>
            <a:off x="7509510" y="2057400"/>
            <a:ext cx="502920" cy="1485900"/>
          </a:xfrm>
          <a:prstGeom prst="rightBrace">
            <a:avLst/>
          </a:prstGeom>
          <a:ln w="508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263890" y="1830854"/>
            <a:ext cx="3035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Unprocessed food has </a:t>
            </a:r>
            <a:r>
              <a:rPr lang="en-US" sz="4000" u="sng" dirty="0" smtClean="0"/>
              <a:t>no impact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4656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Impact of </a:t>
            </a:r>
            <a:r>
              <a:rPr lang="en-US" sz="4800" dirty="0"/>
              <a:t>Diet #1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5425150"/>
              </p:ext>
            </p:extLst>
          </p:nvPr>
        </p:nvGraphicFramePr>
        <p:xfrm>
          <a:off x="703580" y="1314448"/>
          <a:ext cx="6554470" cy="52920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52655">
                  <a:extLst>
                    <a:ext uri="{9D8B030D-6E8A-4147-A177-3AD203B41FA5}">
                      <a16:colId xmlns:a16="http://schemas.microsoft.com/office/drawing/2014/main" val="687903071"/>
                    </a:ext>
                  </a:extLst>
                </a:gridCol>
                <a:gridCol w="1901815">
                  <a:extLst>
                    <a:ext uri="{9D8B030D-6E8A-4147-A177-3AD203B41FA5}">
                      <a16:colId xmlns:a16="http://schemas.microsoft.com/office/drawing/2014/main" val="1921309785"/>
                    </a:ext>
                  </a:extLst>
                </a:gridCol>
              </a:tblGrid>
              <a:tr h="756013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u="none" strike="noStrike" dirty="0">
                          <a:effectLst/>
                        </a:rPr>
                        <a:t>Diet (shares of food type)</a:t>
                      </a:r>
                      <a:endParaRPr lang="en-US" sz="3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 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442941"/>
                  </a:ext>
                </a:extLst>
              </a:tr>
              <a:tr h="756013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Own </a:t>
                      </a:r>
                      <a:r>
                        <a:rPr lang="en-US" sz="3200" u="none" strike="noStrike" dirty="0" err="1">
                          <a:effectLst/>
                        </a:rPr>
                        <a:t>prodn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-0.0109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564204"/>
                  </a:ext>
                </a:extLst>
              </a:tr>
              <a:tr h="756013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Unprocessed purchased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-0.00172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006878"/>
                  </a:ext>
                </a:extLst>
              </a:tr>
              <a:tr h="756013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Low processed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0.0734**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916193"/>
                  </a:ext>
                </a:extLst>
              </a:tr>
              <a:tr h="756013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High processed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0.137***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807795"/>
                  </a:ext>
                </a:extLst>
              </a:tr>
              <a:tr h="756013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Ultra processed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0.0807*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085897"/>
                  </a:ext>
                </a:extLst>
              </a:tr>
              <a:tr h="756013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Food away from home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0.0609**</a:t>
                      </a:r>
                      <a:endParaRPr lang="en-US" sz="3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805739"/>
                  </a:ext>
                </a:extLst>
              </a:tr>
            </a:tbl>
          </a:graphicData>
        </a:graphic>
      </p:graphicFrame>
      <p:sp>
        <p:nvSpPr>
          <p:cNvPr id="3" name="Right Brace 2"/>
          <p:cNvSpPr/>
          <p:nvPr/>
        </p:nvSpPr>
        <p:spPr>
          <a:xfrm>
            <a:off x="7509510" y="2057400"/>
            <a:ext cx="502920" cy="1485900"/>
          </a:xfrm>
          <a:prstGeom prst="rightBrace">
            <a:avLst/>
          </a:prstGeom>
          <a:ln w="508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263890" y="1830854"/>
            <a:ext cx="3035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Unprocessed food has </a:t>
            </a:r>
            <a:r>
              <a:rPr lang="en-US" sz="4000" u="sng" dirty="0" smtClean="0"/>
              <a:t>no impact</a:t>
            </a:r>
            <a:endParaRPr lang="en-US" sz="4000" dirty="0"/>
          </a:p>
        </p:txBody>
      </p:sp>
      <p:sp>
        <p:nvSpPr>
          <p:cNvPr id="6" name="Right Brace 5"/>
          <p:cNvSpPr/>
          <p:nvPr/>
        </p:nvSpPr>
        <p:spPr>
          <a:xfrm>
            <a:off x="7509510" y="3649979"/>
            <a:ext cx="502920" cy="2956559"/>
          </a:xfrm>
          <a:prstGeom prst="rightBrace">
            <a:avLst/>
          </a:prstGeom>
          <a:ln w="508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031923" y="3960493"/>
            <a:ext cx="34992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All processed food has a </a:t>
            </a:r>
            <a:r>
              <a:rPr lang="en-US" sz="4000" u="sng" dirty="0" smtClean="0"/>
              <a:t>large positive impact</a:t>
            </a:r>
            <a:endParaRPr lang="en-US" sz="4000" u="sng" dirty="0"/>
          </a:p>
        </p:txBody>
      </p:sp>
    </p:spTree>
    <p:extLst>
      <p:ext uri="{BB962C8B-B14F-4D97-AF65-F5344CB8AC3E}">
        <p14:creationId xmlns:p14="http://schemas.microsoft.com/office/powerpoint/2010/main" val="204050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Impact of </a:t>
            </a:r>
            <a:r>
              <a:rPr lang="en-US" sz="4800" dirty="0" smtClean="0"/>
              <a:t>Diet</a:t>
            </a:r>
            <a:r>
              <a:rPr lang="en-US" sz="4400" dirty="0"/>
              <a:t> </a:t>
            </a:r>
            <a:r>
              <a:rPr lang="en-US" sz="4400" dirty="0" smtClean="0"/>
              <a:t>#3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800" dirty="0" smtClean="0"/>
              <a:t>Impact of moving from 20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to 80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percentile in processed food consumption</a:t>
            </a:r>
            <a:endParaRPr lang="en-US" sz="2800" dirty="0"/>
          </a:p>
        </p:txBody>
      </p:sp>
      <p:sp>
        <p:nvSpPr>
          <p:cNvPr id="5" name="Right Arrow 4"/>
          <p:cNvSpPr/>
          <p:nvPr/>
        </p:nvSpPr>
        <p:spPr>
          <a:xfrm>
            <a:off x="5634990" y="4463414"/>
            <a:ext cx="1611630" cy="58293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8106674"/>
              </p:ext>
            </p:extLst>
          </p:nvPr>
        </p:nvGraphicFramePr>
        <p:xfrm>
          <a:off x="7418070" y="2773680"/>
          <a:ext cx="466344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4491905"/>
              </p:ext>
            </p:extLst>
          </p:nvPr>
        </p:nvGraphicFramePr>
        <p:xfrm>
          <a:off x="1097280" y="2773680"/>
          <a:ext cx="4537710" cy="3962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67533" y="2272067"/>
            <a:ext cx="4103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Processed food share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6803029" y="2272068"/>
            <a:ext cx="5381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Predicted </a:t>
            </a:r>
            <a:r>
              <a:rPr lang="en-US" sz="3600" dirty="0" err="1" smtClean="0"/>
              <a:t>overwt</a:t>
            </a:r>
            <a:r>
              <a:rPr lang="en-US" sz="3600" dirty="0" smtClean="0"/>
              <a:t>/obesity %</a:t>
            </a:r>
            <a:endParaRPr lang="en-US" sz="3600" dirty="0"/>
          </a:p>
        </p:txBody>
      </p:sp>
      <p:sp>
        <p:nvSpPr>
          <p:cNvPr id="11" name="TextBox 1"/>
          <p:cNvSpPr txBox="1"/>
          <p:nvPr/>
        </p:nvSpPr>
        <p:spPr>
          <a:xfrm>
            <a:off x="10787697" y="3035290"/>
            <a:ext cx="662940" cy="295746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26%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945755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Impact of activity, place of </a:t>
            </a:r>
            <a:r>
              <a:rPr lang="en-US" sz="4000" dirty="0"/>
              <a:t>residence #1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5304534"/>
              </p:ext>
            </p:extLst>
          </p:nvPr>
        </p:nvGraphicFramePr>
        <p:xfrm>
          <a:off x="914400" y="1447160"/>
          <a:ext cx="5417820" cy="52050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94710">
                  <a:extLst>
                    <a:ext uri="{9D8B030D-6E8A-4147-A177-3AD203B41FA5}">
                      <a16:colId xmlns:a16="http://schemas.microsoft.com/office/drawing/2014/main" val="1971524244"/>
                    </a:ext>
                  </a:extLst>
                </a:gridCol>
                <a:gridCol w="2023110">
                  <a:extLst>
                    <a:ext uri="{9D8B030D-6E8A-4147-A177-3AD203B41FA5}">
                      <a16:colId xmlns:a16="http://schemas.microsoft.com/office/drawing/2014/main" val="2450879420"/>
                    </a:ext>
                  </a:extLst>
                </a:gridCol>
              </a:tblGrid>
              <a:tr h="64221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u="none" strike="noStrike" dirty="0">
                          <a:effectLst/>
                        </a:rPr>
                        <a:t>Spatial</a:t>
                      </a:r>
                      <a:endParaRPr lang="en-US" sz="2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 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313813"/>
                  </a:ext>
                </a:extLst>
              </a:tr>
              <a:tr h="64221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effectLst/>
                          <a:latin typeface="+mn-lt"/>
                        </a:rPr>
                        <a:t>Rural</a:t>
                      </a:r>
                      <a:r>
                        <a:rPr lang="en-US" sz="2800" b="0" i="0" u="none" strike="noStrike" baseline="0" dirty="0" smtClean="0">
                          <a:effectLst/>
                          <a:latin typeface="+mn-lt"/>
                        </a:rPr>
                        <a:t> hinterland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-0.0366***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053481"/>
                  </a:ext>
                </a:extLst>
              </a:tr>
              <a:tr h="64221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effectLst/>
                          <a:latin typeface="+mn-lt"/>
                        </a:rPr>
                        <a:t>Semi-rural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-0.0275***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958208"/>
                  </a:ext>
                </a:extLst>
              </a:tr>
              <a:tr h="66691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err="1" smtClean="0">
                          <a:effectLst/>
                          <a:latin typeface="+mn-lt"/>
                        </a:rPr>
                        <a:t>Peri</a:t>
                      </a:r>
                      <a:r>
                        <a:rPr lang="en-US" sz="2800" b="0" i="0" u="none" strike="noStrike" dirty="0" smtClean="0">
                          <a:effectLst/>
                          <a:latin typeface="+mn-lt"/>
                        </a:rPr>
                        <a:t>-urban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-0.0216***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17310"/>
                  </a:ext>
                </a:extLst>
              </a:tr>
              <a:tr h="63552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u="none" strike="noStrike" dirty="0">
                          <a:effectLst/>
                        </a:rPr>
                        <a:t>Activity</a:t>
                      </a:r>
                      <a:endParaRPr lang="en-US" sz="2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 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741020"/>
                  </a:ext>
                </a:extLst>
              </a:tr>
              <a:tr h="64221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1.agric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-0.0147**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925234"/>
                  </a:ext>
                </a:extLst>
              </a:tr>
              <a:tr h="66691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1.wage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0.0341***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219326"/>
                  </a:ext>
                </a:extLst>
              </a:tr>
              <a:tr h="66691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1.self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0.0782***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022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1058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Impact of activity, place of </a:t>
            </a:r>
            <a:r>
              <a:rPr lang="en-US" sz="4000" dirty="0"/>
              <a:t>residence #1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5304534"/>
              </p:ext>
            </p:extLst>
          </p:nvPr>
        </p:nvGraphicFramePr>
        <p:xfrm>
          <a:off x="914400" y="1447160"/>
          <a:ext cx="5417820" cy="52050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94710">
                  <a:extLst>
                    <a:ext uri="{9D8B030D-6E8A-4147-A177-3AD203B41FA5}">
                      <a16:colId xmlns:a16="http://schemas.microsoft.com/office/drawing/2014/main" val="1971524244"/>
                    </a:ext>
                  </a:extLst>
                </a:gridCol>
                <a:gridCol w="2023110">
                  <a:extLst>
                    <a:ext uri="{9D8B030D-6E8A-4147-A177-3AD203B41FA5}">
                      <a16:colId xmlns:a16="http://schemas.microsoft.com/office/drawing/2014/main" val="2450879420"/>
                    </a:ext>
                  </a:extLst>
                </a:gridCol>
              </a:tblGrid>
              <a:tr h="64221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u="none" strike="noStrike" dirty="0">
                          <a:effectLst/>
                        </a:rPr>
                        <a:t>Spatial</a:t>
                      </a:r>
                      <a:endParaRPr lang="en-US" sz="2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 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313813"/>
                  </a:ext>
                </a:extLst>
              </a:tr>
              <a:tr h="64221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effectLst/>
                          <a:latin typeface="+mn-lt"/>
                        </a:rPr>
                        <a:t>Rural</a:t>
                      </a:r>
                      <a:r>
                        <a:rPr lang="en-US" sz="2800" b="0" i="0" u="none" strike="noStrike" baseline="0" dirty="0" smtClean="0">
                          <a:effectLst/>
                          <a:latin typeface="+mn-lt"/>
                        </a:rPr>
                        <a:t> hinterland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-0.0366***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053481"/>
                  </a:ext>
                </a:extLst>
              </a:tr>
              <a:tr h="64221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effectLst/>
                          <a:latin typeface="+mn-lt"/>
                        </a:rPr>
                        <a:t>Semi-rural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-0.0275***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958208"/>
                  </a:ext>
                </a:extLst>
              </a:tr>
              <a:tr h="66691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err="1" smtClean="0">
                          <a:effectLst/>
                          <a:latin typeface="+mn-lt"/>
                        </a:rPr>
                        <a:t>Peri</a:t>
                      </a:r>
                      <a:r>
                        <a:rPr lang="en-US" sz="2800" b="0" i="0" u="none" strike="noStrike" dirty="0" smtClean="0">
                          <a:effectLst/>
                          <a:latin typeface="+mn-lt"/>
                        </a:rPr>
                        <a:t>-urban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-0.0216***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17310"/>
                  </a:ext>
                </a:extLst>
              </a:tr>
              <a:tr h="63552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u="none" strike="noStrike" dirty="0">
                          <a:effectLst/>
                        </a:rPr>
                        <a:t>Activity</a:t>
                      </a:r>
                      <a:endParaRPr lang="en-US" sz="2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 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741020"/>
                  </a:ext>
                </a:extLst>
              </a:tr>
              <a:tr h="64221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1.agric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-0.0147**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925234"/>
                  </a:ext>
                </a:extLst>
              </a:tr>
              <a:tr h="66691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1.wage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0.0341***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219326"/>
                  </a:ext>
                </a:extLst>
              </a:tr>
              <a:tr h="66691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1.self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0.0782***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022793"/>
                  </a:ext>
                </a:extLst>
              </a:tr>
            </a:tbl>
          </a:graphicData>
        </a:graphic>
      </p:graphicFrame>
      <p:sp>
        <p:nvSpPr>
          <p:cNvPr id="5" name="Right Brace 4"/>
          <p:cNvSpPr/>
          <p:nvPr/>
        </p:nvSpPr>
        <p:spPr>
          <a:xfrm>
            <a:off x="6543675" y="2099280"/>
            <a:ext cx="502920" cy="1912650"/>
          </a:xfrm>
          <a:prstGeom prst="rightBrace">
            <a:avLst/>
          </a:prstGeom>
          <a:ln w="508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41757" y="1778332"/>
            <a:ext cx="44344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The more RURAL your residence, the less likely you are to be O/O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74020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Impact of activity, place of </a:t>
            </a:r>
            <a:r>
              <a:rPr lang="en-US" sz="4000" dirty="0"/>
              <a:t>residence #1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5304534"/>
              </p:ext>
            </p:extLst>
          </p:nvPr>
        </p:nvGraphicFramePr>
        <p:xfrm>
          <a:off x="914400" y="1447160"/>
          <a:ext cx="5417820" cy="52050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94710">
                  <a:extLst>
                    <a:ext uri="{9D8B030D-6E8A-4147-A177-3AD203B41FA5}">
                      <a16:colId xmlns:a16="http://schemas.microsoft.com/office/drawing/2014/main" val="1971524244"/>
                    </a:ext>
                  </a:extLst>
                </a:gridCol>
                <a:gridCol w="2023110">
                  <a:extLst>
                    <a:ext uri="{9D8B030D-6E8A-4147-A177-3AD203B41FA5}">
                      <a16:colId xmlns:a16="http://schemas.microsoft.com/office/drawing/2014/main" val="2450879420"/>
                    </a:ext>
                  </a:extLst>
                </a:gridCol>
              </a:tblGrid>
              <a:tr h="64221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u="none" strike="noStrike" dirty="0">
                          <a:effectLst/>
                        </a:rPr>
                        <a:t>Spatial</a:t>
                      </a:r>
                      <a:endParaRPr lang="en-US" sz="2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 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313813"/>
                  </a:ext>
                </a:extLst>
              </a:tr>
              <a:tr h="64221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effectLst/>
                          <a:latin typeface="+mn-lt"/>
                        </a:rPr>
                        <a:t>Rural</a:t>
                      </a:r>
                      <a:r>
                        <a:rPr lang="en-US" sz="2800" b="0" i="0" u="none" strike="noStrike" baseline="0" dirty="0" smtClean="0">
                          <a:effectLst/>
                          <a:latin typeface="+mn-lt"/>
                        </a:rPr>
                        <a:t> hinterland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-0.0366***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053481"/>
                  </a:ext>
                </a:extLst>
              </a:tr>
              <a:tr h="64221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effectLst/>
                          <a:latin typeface="+mn-lt"/>
                        </a:rPr>
                        <a:t>Semi-rural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-0.0275***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958208"/>
                  </a:ext>
                </a:extLst>
              </a:tr>
              <a:tr h="66691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err="1" smtClean="0">
                          <a:effectLst/>
                          <a:latin typeface="+mn-lt"/>
                        </a:rPr>
                        <a:t>Peri</a:t>
                      </a:r>
                      <a:r>
                        <a:rPr lang="en-US" sz="2800" b="0" i="0" u="none" strike="noStrike" dirty="0" smtClean="0">
                          <a:effectLst/>
                          <a:latin typeface="+mn-lt"/>
                        </a:rPr>
                        <a:t>-urban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-0.0216***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17310"/>
                  </a:ext>
                </a:extLst>
              </a:tr>
              <a:tr h="63552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u="none" strike="noStrike" dirty="0">
                          <a:effectLst/>
                        </a:rPr>
                        <a:t>Activity</a:t>
                      </a:r>
                      <a:endParaRPr lang="en-US" sz="2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 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741020"/>
                  </a:ext>
                </a:extLst>
              </a:tr>
              <a:tr h="64221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1.agric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-0.0147**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925234"/>
                  </a:ext>
                </a:extLst>
              </a:tr>
              <a:tr h="66691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1.wage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0.0341***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219326"/>
                  </a:ext>
                </a:extLst>
              </a:tr>
              <a:tr h="66691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1.self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0.0782***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022793"/>
                  </a:ext>
                </a:extLst>
              </a:tr>
            </a:tbl>
          </a:graphicData>
        </a:graphic>
      </p:graphicFrame>
      <p:sp>
        <p:nvSpPr>
          <p:cNvPr id="5" name="Right Brace 4"/>
          <p:cNvSpPr/>
          <p:nvPr/>
        </p:nvSpPr>
        <p:spPr>
          <a:xfrm>
            <a:off x="6543675" y="2099280"/>
            <a:ext cx="502920" cy="1912650"/>
          </a:xfrm>
          <a:prstGeom prst="rightBrace">
            <a:avLst/>
          </a:prstGeom>
          <a:ln w="508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441757" y="1778332"/>
            <a:ext cx="443442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The more RURAL your residence, the less likely you are to be O/O</a:t>
            </a:r>
          </a:p>
          <a:p>
            <a:pPr algn="ctr"/>
            <a:endParaRPr lang="en-US" sz="4400" dirty="0"/>
          </a:p>
          <a:p>
            <a:pPr algn="ctr"/>
            <a:r>
              <a:rPr lang="en-US" sz="3200" dirty="0"/>
              <a:t>(Likely reflects combination of </a:t>
            </a:r>
            <a:r>
              <a:rPr lang="en-US" sz="3200" u="sng" dirty="0"/>
              <a:t>activity</a:t>
            </a:r>
            <a:r>
              <a:rPr lang="en-US" sz="3200" dirty="0"/>
              <a:t> and </a:t>
            </a:r>
            <a:r>
              <a:rPr lang="en-US" sz="3200" u="sng" dirty="0"/>
              <a:t>food environment)</a:t>
            </a:r>
            <a:endParaRPr lang="en-US" sz="3200" dirty="0"/>
          </a:p>
          <a:p>
            <a:pPr algn="ctr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74668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6000" b="1" i="1" dirty="0" smtClean="0"/>
          </a:p>
          <a:p>
            <a:pPr marL="0" indent="0" algn="ctr">
              <a:buNone/>
            </a:pPr>
            <a:r>
              <a:rPr lang="en-US" sz="6000" b="1" i="1" dirty="0" smtClean="0"/>
              <a:t>Brief review of what we know about changing food systems and nutrition </a:t>
            </a:r>
            <a:endParaRPr lang="en-US" sz="6000" b="1" i="1" dirty="0"/>
          </a:p>
        </p:txBody>
      </p:sp>
      <p:sp>
        <p:nvSpPr>
          <p:cNvPr id="5" name="Footer Placeholder 4"/>
          <p:cNvSpPr txBox="1">
            <a:spLocks/>
          </p:cNvSpPr>
          <p:nvPr/>
        </p:nvSpPr>
        <p:spPr>
          <a:xfrm>
            <a:off x="5943600" y="6241628"/>
            <a:ext cx="6248400" cy="616372"/>
          </a:xfrm>
          <a:prstGeom prst="rect">
            <a:avLst/>
          </a:prstGeom>
          <a:solidFill>
            <a:srgbClr val="006600"/>
          </a:solid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1600" b="1" baseline="30000" dirty="0" smtClean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200" dirty="0" smtClean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 smtClean="0">
              <a:solidFill>
                <a:prstClr val="white"/>
              </a:solidFill>
              <a:latin typeface="Arial"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3163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Impact of activity, place of </a:t>
            </a:r>
            <a:r>
              <a:rPr lang="en-US" sz="4000" dirty="0"/>
              <a:t>residence </a:t>
            </a:r>
            <a:r>
              <a:rPr lang="en-US" sz="4000" dirty="0" smtClean="0"/>
              <a:t>#2</a:t>
            </a:r>
            <a:endParaRPr lang="en-US" sz="4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5304534"/>
              </p:ext>
            </p:extLst>
          </p:nvPr>
        </p:nvGraphicFramePr>
        <p:xfrm>
          <a:off x="914400" y="1447160"/>
          <a:ext cx="5417820" cy="52050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94710">
                  <a:extLst>
                    <a:ext uri="{9D8B030D-6E8A-4147-A177-3AD203B41FA5}">
                      <a16:colId xmlns:a16="http://schemas.microsoft.com/office/drawing/2014/main" val="1971524244"/>
                    </a:ext>
                  </a:extLst>
                </a:gridCol>
                <a:gridCol w="2023110">
                  <a:extLst>
                    <a:ext uri="{9D8B030D-6E8A-4147-A177-3AD203B41FA5}">
                      <a16:colId xmlns:a16="http://schemas.microsoft.com/office/drawing/2014/main" val="2450879420"/>
                    </a:ext>
                  </a:extLst>
                </a:gridCol>
              </a:tblGrid>
              <a:tr h="64221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u="none" strike="noStrike" dirty="0">
                          <a:effectLst/>
                        </a:rPr>
                        <a:t>Spatial</a:t>
                      </a:r>
                      <a:endParaRPr lang="en-US" sz="2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 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313813"/>
                  </a:ext>
                </a:extLst>
              </a:tr>
              <a:tr h="64221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effectLst/>
                          <a:latin typeface="+mn-lt"/>
                        </a:rPr>
                        <a:t>Rural</a:t>
                      </a:r>
                      <a:r>
                        <a:rPr lang="en-US" sz="2800" b="0" i="0" u="none" strike="noStrike" baseline="0" dirty="0" smtClean="0">
                          <a:effectLst/>
                          <a:latin typeface="+mn-lt"/>
                        </a:rPr>
                        <a:t> hinterland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-0.0366***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053481"/>
                  </a:ext>
                </a:extLst>
              </a:tr>
              <a:tr h="64221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effectLst/>
                          <a:latin typeface="+mn-lt"/>
                        </a:rPr>
                        <a:t>Semi-rural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-0.0275***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958208"/>
                  </a:ext>
                </a:extLst>
              </a:tr>
              <a:tr h="66691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err="1" smtClean="0">
                          <a:effectLst/>
                          <a:latin typeface="+mn-lt"/>
                        </a:rPr>
                        <a:t>Peri</a:t>
                      </a:r>
                      <a:r>
                        <a:rPr lang="en-US" sz="2800" b="0" i="0" u="none" strike="noStrike" dirty="0" smtClean="0">
                          <a:effectLst/>
                          <a:latin typeface="+mn-lt"/>
                        </a:rPr>
                        <a:t>-urban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-0.0216***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17310"/>
                  </a:ext>
                </a:extLst>
              </a:tr>
              <a:tr h="63552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u="none" strike="noStrike" dirty="0">
                          <a:effectLst/>
                        </a:rPr>
                        <a:t>Activity</a:t>
                      </a:r>
                      <a:endParaRPr lang="en-US" sz="2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 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741020"/>
                  </a:ext>
                </a:extLst>
              </a:tr>
              <a:tr h="64221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1.agric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-0.0147**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925234"/>
                  </a:ext>
                </a:extLst>
              </a:tr>
              <a:tr h="66691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1.wage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0.0341***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219326"/>
                  </a:ext>
                </a:extLst>
              </a:tr>
              <a:tr h="66691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1.self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0.0782***</a:t>
                      </a:r>
                      <a:endParaRPr lang="en-US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022793"/>
                  </a:ext>
                </a:extLst>
              </a:tr>
            </a:tbl>
          </a:graphicData>
        </a:graphic>
      </p:graphicFrame>
      <p:sp>
        <p:nvSpPr>
          <p:cNvPr id="5" name="Right Brace 4"/>
          <p:cNvSpPr/>
          <p:nvPr/>
        </p:nvSpPr>
        <p:spPr>
          <a:xfrm>
            <a:off x="6509385" y="4673916"/>
            <a:ext cx="502920" cy="1912650"/>
          </a:xfrm>
          <a:prstGeom prst="rightBrace">
            <a:avLst/>
          </a:prstGeom>
          <a:ln w="508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012305" y="4257666"/>
            <a:ext cx="488501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If you work off the farm, you are more likely to be O/O</a:t>
            </a:r>
          </a:p>
          <a:p>
            <a:pPr algn="ctr"/>
            <a:r>
              <a:rPr lang="en-US" sz="3600" dirty="0" smtClean="0"/>
              <a:t>(indicator of </a:t>
            </a:r>
            <a:r>
              <a:rPr lang="en-US" sz="3600" u="sng" dirty="0" smtClean="0"/>
              <a:t>activity)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890488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Summing up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A plurality of households now </a:t>
            </a:r>
            <a:r>
              <a:rPr lang="en-US" sz="3600" dirty="0" smtClean="0"/>
              <a:t>suffers NEITHER from under-nutrition </a:t>
            </a:r>
            <a:r>
              <a:rPr lang="en-US" sz="3600" dirty="0"/>
              <a:t>nor </a:t>
            </a:r>
            <a:r>
              <a:rPr lang="en-US" sz="3600" dirty="0" smtClean="0"/>
              <a:t>from over-nutrition</a:t>
            </a:r>
            <a:endParaRPr lang="en-US" sz="3600" dirty="0"/>
          </a:p>
          <a:p>
            <a:r>
              <a:rPr lang="en-US" sz="3600" dirty="0" smtClean="0"/>
              <a:t>The </a:t>
            </a:r>
            <a:r>
              <a:rPr lang="en-US" sz="3600" u="sng" dirty="0" smtClean="0"/>
              <a:t>balance of nutritional challenges</a:t>
            </a:r>
            <a:r>
              <a:rPr lang="en-US" sz="3600" dirty="0" smtClean="0"/>
              <a:t> has shifted dramatically</a:t>
            </a:r>
          </a:p>
          <a:p>
            <a:r>
              <a:rPr lang="en-US" sz="3600" dirty="0" smtClean="0"/>
              <a:t>Both </a:t>
            </a:r>
            <a:r>
              <a:rPr lang="en-US" sz="3600" u="sng" dirty="0" smtClean="0"/>
              <a:t>diet and activity</a:t>
            </a:r>
            <a:r>
              <a:rPr lang="en-US" sz="3600" dirty="0" smtClean="0"/>
              <a:t> appear to be major contributors</a:t>
            </a:r>
          </a:p>
          <a:p>
            <a:r>
              <a:rPr lang="en-US" sz="3600" dirty="0" smtClean="0"/>
              <a:t>The double burden is:</a:t>
            </a:r>
          </a:p>
          <a:p>
            <a:pPr lvl="1"/>
            <a:r>
              <a:rPr lang="en-US" sz="3200" dirty="0"/>
              <a:t>V</a:t>
            </a:r>
            <a:r>
              <a:rPr lang="en-US" sz="3200" dirty="0" smtClean="0"/>
              <a:t>ery uncommon among individuals (~ 2%)</a:t>
            </a:r>
          </a:p>
          <a:p>
            <a:pPr lvl="1"/>
            <a:r>
              <a:rPr lang="en-US" sz="3200" dirty="0" smtClean="0"/>
              <a:t>More common but still low at household level (~12%)</a:t>
            </a:r>
          </a:p>
          <a:p>
            <a:pPr lvl="1"/>
            <a:r>
              <a:rPr lang="en-US" sz="3200" dirty="0" smtClean="0"/>
              <a:t>A major issue at national level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602612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For policy makers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Make sure policy is conducive to economic growth</a:t>
            </a:r>
          </a:p>
          <a:p>
            <a:r>
              <a:rPr lang="en-US" sz="3600" dirty="0" smtClean="0"/>
              <a:t>Continue to invest in known effective programmatic interventions for stunting</a:t>
            </a:r>
          </a:p>
          <a:p>
            <a:r>
              <a:rPr lang="en-US" sz="3600" dirty="0" smtClean="0"/>
              <a:t>Overweight and obesity are </a:t>
            </a:r>
            <a:r>
              <a:rPr lang="en-US" sz="3600" u="sng" dirty="0" smtClean="0"/>
              <a:t>rising fast</a:t>
            </a:r>
            <a:endParaRPr lang="en-US" sz="3600" dirty="0" smtClean="0"/>
          </a:p>
          <a:p>
            <a:pPr lvl="1"/>
            <a:r>
              <a:rPr lang="en-US" sz="3200" dirty="0" smtClean="0"/>
              <a:t>Need much better understanding of</a:t>
            </a:r>
          </a:p>
          <a:p>
            <a:pPr lvl="2"/>
            <a:r>
              <a:rPr lang="en-US" sz="2800" dirty="0" smtClean="0"/>
              <a:t>How </a:t>
            </a:r>
            <a:r>
              <a:rPr lang="en-US" sz="2800" u="sng" dirty="0" smtClean="0"/>
              <a:t>food environments</a:t>
            </a:r>
            <a:r>
              <a:rPr lang="en-US" sz="2800" dirty="0" smtClean="0"/>
              <a:t> are changing in rural and urban areas</a:t>
            </a:r>
          </a:p>
          <a:p>
            <a:pPr lvl="2"/>
            <a:r>
              <a:rPr lang="en-US" sz="2800" dirty="0" smtClean="0"/>
              <a:t>How they influence consumers’ food </a:t>
            </a:r>
            <a:r>
              <a:rPr lang="en-US" sz="2800" u="sng" dirty="0" smtClean="0"/>
              <a:t>attitudes &amp; practices</a:t>
            </a:r>
            <a:endParaRPr lang="en-US" sz="2800" dirty="0" smtClean="0"/>
          </a:p>
          <a:p>
            <a:pPr lvl="1"/>
            <a:r>
              <a:rPr lang="en-US" sz="3200" dirty="0" smtClean="0"/>
              <a:t>Start NOW to look at </a:t>
            </a:r>
            <a:r>
              <a:rPr lang="en-US" sz="3200" u="sng" dirty="0" smtClean="0"/>
              <a:t>regulatory approaches</a:t>
            </a:r>
            <a:r>
              <a:rPr lang="en-US" sz="3200" dirty="0" smtClean="0"/>
              <a:t> being tried in Latin America</a:t>
            </a:r>
          </a:p>
          <a:p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1622783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965534"/>
            <a:ext cx="8492490" cy="641350"/>
          </a:xfrm>
        </p:spPr>
        <p:txBody>
          <a:bodyPr/>
          <a:lstStyle/>
          <a:p>
            <a:r>
              <a:rPr lang="en-US" sz="4000" dirty="0" smtClean="0"/>
              <a:t>Diets </a:t>
            </a:r>
            <a:r>
              <a:rPr lang="en-US" sz="4000" dirty="0"/>
              <a:t>are transforming in three </a:t>
            </a:r>
            <a:r>
              <a:rPr lang="en-US" sz="4000" dirty="0" smtClean="0"/>
              <a:t>ways (1)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2990" y="1947149"/>
            <a:ext cx="4267372" cy="3471592"/>
          </a:xfrm>
        </p:spPr>
        <p:txBody>
          <a:bodyPr>
            <a:noAutofit/>
          </a:bodyPr>
          <a:lstStyle/>
          <a:p>
            <a:r>
              <a:rPr lang="en-US" sz="3200" dirty="0"/>
              <a:t>Food is becoming more </a:t>
            </a:r>
            <a:r>
              <a:rPr lang="en-US" sz="3200" u="sng" dirty="0"/>
              <a:t>purchased</a:t>
            </a:r>
          </a:p>
          <a:p>
            <a:pPr lvl="2"/>
            <a:r>
              <a:rPr lang="en-US" sz="3200" dirty="0"/>
              <a:t>About 50% of food in rural areas of Africa (by value) is purchased</a:t>
            </a:r>
          </a:p>
          <a:p>
            <a:pPr lvl="2"/>
            <a:r>
              <a:rPr lang="en-US" sz="3200" dirty="0"/>
              <a:t>60% to 70% in Asia</a:t>
            </a: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706" y="2192443"/>
            <a:ext cx="5080083" cy="264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 txBox="1">
            <a:spLocks/>
          </p:cNvSpPr>
          <p:nvPr/>
        </p:nvSpPr>
        <p:spPr>
          <a:xfrm>
            <a:off x="5943600" y="6241628"/>
            <a:ext cx="6248400" cy="616372"/>
          </a:xfrm>
          <a:prstGeom prst="rect">
            <a:avLst/>
          </a:prstGeom>
          <a:solidFill>
            <a:srgbClr val="006600"/>
          </a:solid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1600" b="1" baseline="30000" dirty="0" smtClean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200" dirty="0" smtClean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 smtClean="0">
              <a:solidFill>
                <a:prstClr val="white"/>
              </a:solidFill>
              <a:latin typeface="Arial"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2395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551" y="1881048"/>
            <a:ext cx="4558148" cy="3471592"/>
          </a:xfrm>
        </p:spPr>
        <p:txBody>
          <a:bodyPr>
            <a:noAutofit/>
          </a:bodyPr>
          <a:lstStyle/>
          <a:p>
            <a:pPr marL="96012" lvl="1" indent="0">
              <a:buNone/>
            </a:pPr>
            <a:r>
              <a:rPr lang="en-US" sz="3200" dirty="0"/>
              <a:t>Food is becoming more </a:t>
            </a:r>
            <a:r>
              <a:rPr lang="en-US" sz="3200" u="sng" dirty="0"/>
              <a:t>perishable</a:t>
            </a:r>
          </a:p>
          <a:p>
            <a:pPr lvl="2"/>
            <a:r>
              <a:rPr lang="en-US" sz="3200" dirty="0"/>
              <a:t>meats</a:t>
            </a:r>
            <a:r>
              <a:rPr lang="en-US" sz="3200" b="1" i="1" dirty="0"/>
              <a:t>,</a:t>
            </a:r>
            <a:r>
              <a:rPr lang="en-US" sz="3200" dirty="0"/>
              <a:t> dairy, fresh produce (especially fruit and new vegetables)</a:t>
            </a:r>
          </a:p>
          <a:p>
            <a:pPr lvl="2"/>
            <a:r>
              <a:rPr lang="en-US" sz="3200" dirty="0"/>
              <a:t>Non-cereals are 50% to 70% of diets in value terms</a:t>
            </a:r>
            <a:endParaRPr lang="en-US" sz="3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10" descr="http://carnatlab.com/RawMeatAssortment_bl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246" y="4022781"/>
            <a:ext cx="2958462" cy="221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944" y="1769607"/>
            <a:ext cx="3002509" cy="225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4"/>
          <p:cNvSpPr txBox="1">
            <a:spLocks/>
          </p:cNvSpPr>
          <p:nvPr/>
        </p:nvSpPr>
        <p:spPr>
          <a:xfrm>
            <a:off x="5943600" y="6241628"/>
            <a:ext cx="6248400" cy="616372"/>
          </a:xfrm>
          <a:prstGeom prst="rect">
            <a:avLst/>
          </a:prstGeom>
          <a:solidFill>
            <a:srgbClr val="006600"/>
          </a:solid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1600" b="1" baseline="30000" dirty="0" smtClean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200" dirty="0" smtClean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 smtClean="0">
              <a:solidFill>
                <a:prstClr val="white"/>
              </a:solidFill>
              <a:latin typeface="Arial"/>
            </a:endParaRPr>
          </a:p>
          <a:p>
            <a:endParaRPr lang="en-US" sz="14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71700" y="965534"/>
            <a:ext cx="8492490" cy="641350"/>
          </a:xfrm>
          <a:prstGeom prst="rect">
            <a:avLst/>
          </a:prstGeom>
        </p:spPr>
        <p:txBody>
          <a:bodyPr/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Diets are transforming in three ways (2)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2540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29" y="644859"/>
            <a:ext cx="10464800" cy="641350"/>
          </a:xfrm>
        </p:spPr>
        <p:txBody>
          <a:bodyPr/>
          <a:lstStyle/>
          <a:p>
            <a:r>
              <a:rPr lang="en-US" sz="4000" dirty="0" smtClean="0"/>
              <a:t>Diets </a:t>
            </a:r>
            <a:r>
              <a:rPr lang="en-US" sz="4000" dirty="0"/>
              <a:t>are transforming in three </a:t>
            </a:r>
            <a:r>
              <a:rPr lang="en-US" sz="4000" dirty="0" smtClean="0"/>
              <a:t>ways (3)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541" y="1693204"/>
            <a:ext cx="4930140" cy="3471592"/>
          </a:xfrm>
        </p:spPr>
        <p:txBody>
          <a:bodyPr>
            <a:noAutofit/>
          </a:bodyPr>
          <a:lstStyle/>
          <a:p>
            <a:r>
              <a:rPr lang="en-US" sz="3200" dirty="0"/>
              <a:t>Food is becoming more </a:t>
            </a:r>
            <a:r>
              <a:rPr lang="en-US" sz="3200" u="sng" dirty="0"/>
              <a:t>processed and prepared</a:t>
            </a:r>
          </a:p>
          <a:p>
            <a:pPr lvl="2"/>
            <a:r>
              <a:rPr lang="en-US" sz="2800" dirty="0"/>
              <a:t>50% to 65% of all </a:t>
            </a:r>
            <a:r>
              <a:rPr lang="en-US" sz="2800" dirty="0" smtClean="0"/>
              <a:t>food</a:t>
            </a:r>
            <a:endParaRPr lang="en-US" sz="2800" dirty="0"/>
          </a:p>
          <a:p>
            <a:pPr lvl="2"/>
            <a:r>
              <a:rPr lang="en-US" sz="2800" dirty="0"/>
              <a:t>70% to 80% of </a:t>
            </a:r>
            <a:r>
              <a:rPr lang="en-US" sz="2800" dirty="0" smtClean="0"/>
              <a:t>purchased</a:t>
            </a:r>
            <a:endParaRPr lang="en-US" sz="2800" dirty="0"/>
          </a:p>
          <a:p>
            <a:pPr lvl="2"/>
            <a:r>
              <a:rPr lang="en-US" sz="2800" dirty="0"/>
              <a:t>Food away from home </a:t>
            </a:r>
            <a:r>
              <a:rPr lang="en-US" sz="2800" dirty="0" smtClean="0"/>
              <a:t>&gt; 15</a:t>
            </a:r>
            <a:r>
              <a:rPr lang="en-US" sz="2800" dirty="0"/>
              <a:t>% of food expenditure in some countries of ESA </a:t>
            </a:r>
          </a:p>
          <a:p>
            <a:pPr lvl="3"/>
            <a:r>
              <a:rPr lang="en-US" sz="2800" dirty="0" smtClean="0"/>
              <a:t>growing more </a:t>
            </a:r>
            <a:r>
              <a:rPr lang="en-US" sz="2800" dirty="0"/>
              <a:t>rapidly than any other category</a:t>
            </a:r>
          </a:p>
        </p:txBody>
      </p:sp>
      <p:pic>
        <p:nvPicPr>
          <p:cNvPr id="2052" name="Picture 4" descr="Image result for african processed f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98619"/>
            <a:ext cx="3040380" cy="243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4135507"/>
            <a:ext cx="3802717" cy="210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4"/>
          <p:cNvSpPr txBox="1">
            <a:spLocks/>
          </p:cNvSpPr>
          <p:nvPr/>
        </p:nvSpPr>
        <p:spPr>
          <a:xfrm>
            <a:off x="5943600" y="6241628"/>
            <a:ext cx="6248400" cy="616372"/>
          </a:xfrm>
          <a:prstGeom prst="rect">
            <a:avLst/>
          </a:prstGeom>
          <a:solidFill>
            <a:srgbClr val="006600"/>
          </a:solid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1600" b="1" baseline="30000" dirty="0" smtClean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200" dirty="0" smtClean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 smtClean="0">
              <a:solidFill>
                <a:prstClr val="white"/>
              </a:solidFill>
              <a:latin typeface="Arial"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5041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../../../../Desktop/Screen%20Shot%202017-11-24%20at%2011.33.33%20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09010"/>
            <a:ext cx="3888606" cy="442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Content Placeholder 3" descr="../../../../Desktop/Screen%20Shot%202017-11-24%20at%2011.33.19%20A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715" y="1909010"/>
            <a:ext cx="4212657" cy="442762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65860" y="1645920"/>
            <a:ext cx="10492740" cy="4994910"/>
          </a:xfrm>
          <a:prstGeom prst="rect">
            <a:avLst/>
          </a:prstGeom>
          <a:solidFill>
            <a:schemeClr val="accent1">
              <a:lumMod val="20000"/>
              <a:lumOff val="80000"/>
              <a:alpha val="9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The result is a </a:t>
            </a:r>
            <a:r>
              <a:rPr lang="en-US" sz="4000" u="sng" dirty="0" smtClean="0"/>
              <a:t>nutrition transition</a:t>
            </a:r>
            <a:r>
              <a:rPr lang="en-US" sz="4000" dirty="0" smtClean="0"/>
              <a:t> with falling stunting and wasting </a:t>
            </a:r>
            <a:r>
              <a:rPr lang="en-US" sz="4000" dirty="0"/>
              <a:t>… and rising overweight, obesity, and NCDs</a:t>
            </a:r>
          </a:p>
        </p:txBody>
      </p:sp>
    </p:spTree>
    <p:extLst>
      <p:ext uri="{BB962C8B-B14F-4D97-AF65-F5344CB8AC3E}">
        <p14:creationId xmlns:p14="http://schemas.microsoft.com/office/powerpoint/2010/main" val="50210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age result for junk food af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96" y="3427279"/>
            <a:ext cx="5133187" cy="320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Image result for junk food afr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915" y="132735"/>
            <a:ext cx="548639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junk food af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22" y="132735"/>
            <a:ext cx="5393194" cy="303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Image result for junk food afri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515" y="3427279"/>
            <a:ext cx="4876799" cy="325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27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mage result for street food af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90" y="18967"/>
            <a:ext cx="10333703" cy="683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58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sp_branded_presentation Template" id="{85FAA120-F02F-4DFF-A465-A8E5CE71AB03}" vid="{DE14607B-435A-4C85-B427-65E37904B79E}"/>
    </a:ext>
  </a:extLst>
</a:theme>
</file>

<file path=ppt/theme/theme2.xml><?xml version="1.0" encoding="utf-8"?>
<a:theme xmlns:a="http://schemas.openxmlformats.org/drawingml/2006/main" name="Closing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sp_branded_presentation Template" id="{85FAA120-F02F-4DFF-A465-A8E5CE71AB03}" vid="{EC4D2E13-0C07-4223-BDF0-50111B239931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9958</TotalTime>
  <Words>1098</Words>
  <Application>Microsoft Office PowerPoint</Application>
  <PresentationFormat>Widescreen</PresentationFormat>
  <Paragraphs>247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Calibri Light</vt:lpstr>
      <vt:lpstr>Futura Hv BT Heavy</vt:lpstr>
      <vt:lpstr>Gill Sans MT</vt:lpstr>
      <vt:lpstr>Tw Cen MT</vt:lpstr>
      <vt:lpstr>Title Slide</vt:lpstr>
      <vt:lpstr>Closing Slides</vt:lpstr>
      <vt:lpstr>1_Office Theme</vt:lpstr>
      <vt:lpstr>PowerPoint Presentation</vt:lpstr>
      <vt:lpstr>PowerPoint Presentation</vt:lpstr>
      <vt:lpstr>PowerPoint Presentation</vt:lpstr>
      <vt:lpstr>Diets are transforming in three ways (1)</vt:lpstr>
      <vt:lpstr>PowerPoint Presentation</vt:lpstr>
      <vt:lpstr>Diets are transforming in three ways (3)</vt:lpstr>
      <vt:lpstr>The result is a nutrition transition with falling stunting and wasting … and rising overweight, obesity, and NCDs</vt:lpstr>
      <vt:lpstr>PowerPoint Presentation</vt:lpstr>
      <vt:lpstr>PowerPoint Presentation</vt:lpstr>
      <vt:lpstr>PowerPoint Presentation</vt:lpstr>
      <vt:lpstr>PowerPoint Presentation</vt:lpstr>
      <vt:lpstr>New Knowledge</vt:lpstr>
      <vt:lpstr>Household Level (HHs with both stunting/under &amp; over/obese) (Among HHs with at least 2 people measured)</vt:lpstr>
      <vt:lpstr>Household Level (HHs with both stunting/under &amp; over/obese) (Among HHs with at least 2 people measured)</vt:lpstr>
      <vt:lpstr>Household Level #1 (HHs with both stunting/under &amp; over/obese) (Among HHs with at least 2 people measured)</vt:lpstr>
      <vt:lpstr>Household Level #2 (HHs with both stunting/under &amp; over/obese) (Among HHs with at least 2 people measured)</vt:lpstr>
      <vt:lpstr>Household Level #3 (HHs with both stunting/under &amp; over/obese) (Among HHs with at least 2 people measured)</vt:lpstr>
      <vt:lpstr>Household Level #3 (HHs with both stunting/under &amp; over/obese) (Among HHs with at least 2 people measured)</vt:lpstr>
      <vt:lpstr>Individual Level (Individuals both stunted &amp; over/obese) (Children 7 mths – 15 yrs)</vt:lpstr>
      <vt:lpstr>Individual Level (Individuals both stunted &amp; over/obese) (Children 7 mths – 15 yrs)</vt:lpstr>
      <vt:lpstr>PowerPoint Presentation</vt:lpstr>
      <vt:lpstr>Probit results at individual level (Pooled data, 2008/09 &amp; 2014/15, all measured individuals)</vt:lpstr>
      <vt:lpstr>Impact of Diet #1</vt:lpstr>
      <vt:lpstr>Impact of Diet #1</vt:lpstr>
      <vt:lpstr>Impact of Diet #1</vt:lpstr>
      <vt:lpstr>Impact of Diet #3</vt:lpstr>
      <vt:lpstr>Impact of activity, place of residence #1</vt:lpstr>
      <vt:lpstr>Impact of activity, place of residence #1</vt:lpstr>
      <vt:lpstr>Impact of activity, place of residence #1</vt:lpstr>
      <vt:lpstr>Impact of activity, place of residence #2</vt:lpstr>
      <vt:lpstr>Summing up</vt:lpstr>
      <vt:lpstr>For policy makers</vt:lpstr>
    </vt:vector>
  </TitlesOfParts>
  <Company>Rowe Design House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Miya Rowe</dc:creator>
  <cp:lastModifiedBy>emwambulukutu</cp:lastModifiedBy>
  <cp:revision>719</cp:revision>
  <cp:lastPrinted>2019-01-22T21:27:21Z</cp:lastPrinted>
  <dcterms:created xsi:type="dcterms:W3CDTF">2015-01-15T01:04:45Z</dcterms:created>
  <dcterms:modified xsi:type="dcterms:W3CDTF">2019-02-13T07:59:38Z</dcterms:modified>
</cp:coreProperties>
</file>